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62" r:id="rId6"/>
    <p:sldId id="257" r:id="rId7"/>
    <p:sldId id="258" r:id="rId8"/>
    <p:sldId id="259" r:id="rId9"/>
    <p:sldId id="260" r:id="rId10"/>
    <p:sldId id="261"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913680" y="609480"/>
            <a:ext cx="10352880" cy="61455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913680" y="609480"/>
            <a:ext cx="10352880" cy="61455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913680" y="609480"/>
            <a:ext cx="10352880" cy="61455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13680" y="609480"/>
            <a:ext cx="10352880" cy="6145560"/>
          </a:xfrm>
          <a:prstGeom prst="rect">
            <a:avLst/>
          </a:prstGeom>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13680" y="609480"/>
            <a:ext cx="10352880" cy="1325520"/>
          </a:xfrm>
          <a:prstGeom prst="rect">
            <a:avLst/>
          </a:prstGeom>
        </p:spPr>
        <p:txBody>
          <a:bodyPr lIns="0" tIns="0" rIns="0" bIns="0" anchor="ctr">
            <a:noAutofit/>
          </a:bodyPr>
          <a:lstStyle/>
          <a:p>
            <a:pPr algn="ctr"/>
            <a:endParaRPr lang="en-IN"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913680" y="609480"/>
            <a:ext cx="10352880" cy="1325520"/>
          </a:xfrm>
          <a:prstGeom prst="rect">
            <a:avLst/>
          </a:prstGeom>
        </p:spPr>
        <p:txBody>
          <a:bodyPr lIns="0" tIns="0" rIns="0" bIns="0" anchor="ctr">
            <a:noAutofit/>
          </a:bodyPr>
          <a:lstStyle/>
          <a:p>
            <a:r>
              <a:rPr lang="en-IN" sz="18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913680" y="609480"/>
            <a:ext cx="10352880" cy="1325520"/>
          </a:xfrm>
          <a:prstGeom prst="rect">
            <a:avLst/>
          </a:prstGeom>
        </p:spPr>
        <p:txBody>
          <a:bodyPr lIns="0" tIns="0" rIns="0" bIns="0" anchor="ctr">
            <a:noAutofit/>
          </a:bodyPr>
          <a:lstStyle/>
          <a:p>
            <a:r>
              <a:rPr lang="en-IN" sz="1800" b="0" strike="noStrike" spc="-1">
                <a:latin typeface="Arial"/>
              </a:rPr>
              <a:t>Click to edit the title text format</a:t>
            </a:r>
          </a:p>
        </p:txBody>
      </p:sp>
      <p:sp>
        <p:nvSpPr>
          <p:cNvPr id="7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15"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hyperlink" Target="https://intellipaat.com/community/6520/loading-data-from-a-txt-file-to-table-stored-as-orc-in-hive" TargetMode="External"/><Relationship Id="rId2" Type="http://schemas.openxmlformats.org/officeDocument/2006/relationships/hyperlink" Target="https://stackoverflow.com/questions/34198339/attempt-to-do-update-or-delete-using-transaction-manager-that-does-not-support-t" TargetMode="External"/><Relationship Id="rId1" Type="http://schemas.openxmlformats.org/officeDocument/2006/relationships/slideLayout" Target="../slideLayouts/slideLayout29.xml"/><Relationship Id="rId4" Type="http://schemas.openxmlformats.org/officeDocument/2006/relationships/hyperlink" Target="https://prwatech.in/blog/hadoop/hadoop-hive-test-cas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3B17FC-2BAA-49A2-85A8-F88EF2FE4095}"/>
              </a:ext>
            </a:extLst>
          </p:cNvPr>
          <p:cNvSpPr txBox="1">
            <a:spLocks/>
          </p:cNvSpPr>
          <p:nvPr/>
        </p:nvSpPr>
        <p:spPr>
          <a:xfrm>
            <a:off x="902322" y="917829"/>
            <a:ext cx="10216661" cy="2963010"/>
          </a:xfrm>
          <a:prstGeom prst="rect">
            <a:avLst/>
          </a:prstGeom>
          <a:ln>
            <a:noFill/>
          </a:ln>
          <a:effectLst/>
          <a:scene3d>
            <a:camera prst="orthographicFront">
              <a:rot lat="0" lon="0" rev="0"/>
            </a:camera>
            <a:lightRig rig="chilly" dir="t">
              <a:rot lat="0" lon="0" rev="18480000"/>
            </a:lightRig>
          </a:scene3d>
          <a:sp3d prstMaterial="clear">
            <a:bevelT h="63500"/>
          </a:sp3d>
        </p:spPr>
        <p:txBody>
          <a:bodyPr lIns="0" tIns="0" rIns="0" bIns="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800" b="1" i="1" dirty="0">
                <a:solidFill>
                  <a:schemeClr val="bg1"/>
                </a:solidFill>
                <a:effectLst>
                  <a:outerShdw blurRad="38100" dist="38100" dir="2700000" algn="tl">
                    <a:srgbClr val="000000">
                      <a:alpha val="43137"/>
                    </a:srgbClr>
                  </a:outerShdw>
                </a:effectLst>
                <a:latin typeface="Google Sans"/>
              </a:rPr>
              <a:t> STUDENT ENQUIRY DATABASE PROJECT</a:t>
            </a:r>
          </a:p>
        </p:txBody>
      </p:sp>
      <p:pic>
        <p:nvPicPr>
          <p:cNvPr id="4" name="Graphic 3" descr="School boy">
            <a:extLst>
              <a:ext uri="{FF2B5EF4-FFF2-40B4-BE49-F238E27FC236}">
                <a16:creationId xmlns:a16="http://schemas.microsoft.com/office/drawing/2014/main" id="{A879F0A0-3C2C-4771-8808-C928B2C999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854" y="5248480"/>
            <a:ext cx="914400" cy="914400"/>
          </a:xfrm>
          <a:prstGeom prst="rect">
            <a:avLst/>
          </a:prstGeom>
        </p:spPr>
      </p:pic>
      <p:pic>
        <p:nvPicPr>
          <p:cNvPr id="5" name="Graphic 4" descr="School girl">
            <a:extLst>
              <a:ext uri="{FF2B5EF4-FFF2-40B4-BE49-F238E27FC236}">
                <a16:creationId xmlns:a16="http://schemas.microsoft.com/office/drawing/2014/main" id="{10886A7C-304D-48DC-B455-5CCA9863FA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6431" y="5248480"/>
            <a:ext cx="914400" cy="914400"/>
          </a:xfrm>
          <a:prstGeom prst="rect">
            <a:avLst/>
          </a:prstGeom>
        </p:spPr>
      </p:pic>
      <p:pic>
        <p:nvPicPr>
          <p:cNvPr id="6" name="Graphic 5" descr="Database">
            <a:extLst>
              <a:ext uri="{FF2B5EF4-FFF2-40B4-BE49-F238E27FC236}">
                <a16:creationId xmlns:a16="http://schemas.microsoft.com/office/drawing/2014/main" id="{EAE1FB05-C5AE-4D13-8C63-256E4B0FF8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33644" y="5068238"/>
            <a:ext cx="1672006" cy="1274883"/>
          </a:xfrm>
          <a:prstGeom prst="rect">
            <a:avLst/>
          </a:prstGeom>
        </p:spPr>
      </p:pic>
      <p:sp>
        <p:nvSpPr>
          <p:cNvPr id="2" name="TextBox 1">
            <a:extLst>
              <a:ext uri="{FF2B5EF4-FFF2-40B4-BE49-F238E27FC236}">
                <a16:creationId xmlns:a16="http://schemas.microsoft.com/office/drawing/2014/main" id="{8D096969-91A6-400F-954B-A91126A1E287}"/>
              </a:ext>
            </a:extLst>
          </p:cNvPr>
          <p:cNvSpPr txBox="1"/>
          <p:nvPr/>
        </p:nvSpPr>
        <p:spPr>
          <a:xfrm>
            <a:off x="7065818" y="3971636"/>
            <a:ext cx="4202546" cy="369332"/>
          </a:xfrm>
          <a:prstGeom prst="rect">
            <a:avLst/>
          </a:prstGeom>
          <a:noFill/>
        </p:spPr>
        <p:txBody>
          <a:bodyPr wrap="square" rtlCol="0">
            <a:spAutoFit/>
          </a:bodyPr>
          <a:lstStyle/>
          <a:p>
            <a:r>
              <a:rPr lang="en-IN" b="1" dirty="0">
                <a:solidFill>
                  <a:schemeClr val="bg1"/>
                </a:solidFill>
                <a:latin typeface="Roboto" panose="02000000000000000000" pitchFamily="2" charset="0"/>
              </a:rPr>
              <a:t>S</a:t>
            </a:r>
            <a:r>
              <a:rPr lang="en-IN" b="1" i="0" dirty="0">
                <a:solidFill>
                  <a:schemeClr val="bg1"/>
                </a:solidFill>
                <a:effectLst/>
                <a:latin typeface="Roboto" panose="02000000000000000000" pitchFamily="2" charset="0"/>
              </a:rPr>
              <a:t>UPERVISED UNDER PRINSHSU SIR</a:t>
            </a:r>
            <a:endParaRPr lang="en-IN"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p:nvPr/>
        </p:nvSpPr>
        <p:spPr>
          <a:xfrm>
            <a:off x="913680" y="609480"/>
            <a:ext cx="10352880" cy="576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400" b="1" strike="noStrike" cap="all" spc="-1">
                <a:solidFill>
                  <a:srgbClr val="45ADF8"/>
                </a:solidFill>
                <a:latin typeface="Bookman Old Style"/>
              </a:rPr>
              <a:t>TABLE CREATION ON MYSQL</a:t>
            </a:r>
            <a:endParaRPr lang="en-IN" sz="3400" b="0" strike="noStrike" spc="-1">
              <a:latin typeface="Arial"/>
            </a:endParaRPr>
          </a:p>
        </p:txBody>
      </p:sp>
      <p:sp>
        <p:nvSpPr>
          <p:cNvPr id="210" name="Content Placeholder 2"/>
          <p:cNvSpPr/>
          <p:nvPr/>
        </p:nvSpPr>
        <p:spPr>
          <a:xfrm>
            <a:off x="913680" y="1512360"/>
            <a:ext cx="10352880" cy="1441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nSpc>
                <a:spcPct val="115000"/>
              </a:lnSpc>
              <a:spcBef>
                <a:spcPts val="1001"/>
              </a:spcBef>
              <a:buClr>
                <a:srgbClr val="FFFFFF"/>
              </a:buClr>
              <a:buFont typeface="Arial"/>
              <a:buChar char="•"/>
            </a:pPr>
            <a:r>
              <a:rPr lang="en-IN" sz="1400" b="0" strike="noStrike" spc="-1">
                <a:solidFill>
                  <a:srgbClr val="FFFFFF"/>
                </a:solidFill>
                <a:latin typeface="Arial"/>
                <a:ea typeface="Arial"/>
              </a:rPr>
              <a:t>CREATE TABLE master id int, name varchar(255) NOT NULL, email varchar(255) NOT NULL, mobile int, course varchar(255) NOT NULL, fee int, discount int, status1 varchar(255) NOT NULL, status2 varchar(255) NOT NULL); </a:t>
            </a:r>
            <a:endParaRPr lang="en-IN" sz="1400" b="0" strike="noStrike" spc="-1">
              <a:latin typeface="Arial"/>
            </a:endParaRPr>
          </a:p>
          <a:p>
            <a:pPr marL="228600" indent="-227880">
              <a:lnSpc>
                <a:spcPct val="115000"/>
              </a:lnSpc>
              <a:spcBef>
                <a:spcPts val="1001"/>
              </a:spcBef>
              <a:buClr>
                <a:srgbClr val="FFFFFF"/>
              </a:buClr>
              <a:buFont typeface="Arial"/>
              <a:buChar char="•"/>
            </a:pPr>
            <a:r>
              <a:rPr lang="en-IN" sz="1400" b="0" strike="noStrike" spc="-1">
                <a:solidFill>
                  <a:srgbClr val="FFFFFF"/>
                </a:solidFill>
                <a:latin typeface="Arial"/>
                <a:ea typeface="Arial"/>
              </a:rPr>
              <a:t>LOAD DATA LOCAL INFILE '/home/cloudera/Desktop/STUDENT_DETAILS' INTO TABLE master FIELDS TERMINATED BY ',' LINES TERMINATED BY '\n';</a:t>
            </a:r>
            <a:endParaRPr lang="en-IN" sz="1400" b="0" strike="noStrike" spc="-1">
              <a:latin typeface="Arial"/>
            </a:endParaRPr>
          </a:p>
          <a:p>
            <a:pPr>
              <a:lnSpc>
                <a:spcPct val="120000"/>
              </a:lnSpc>
              <a:spcBef>
                <a:spcPts val="1001"/>
              </a:spcBef>
            </a:pPr>
            <a:endParaRPr lang="en-IN" sz="1400" b="0" strike="noStrike" spc="-1">
              <a:latin typeface="Arial"/>
            </a:endParaRPr>
          </a:p>
        </p:txBody>
      </p:sp>
      <p:pic>
        <p:nvPicPr>
          <p:cNvPr id="211" name="Picture 3"/>
          <p:cNvPicPr/>
          <p:nvPr/>
        </p:nvPicPr>
        <p:blipFill>
          <a:blip r:embed="rId2"/>
          <a:srcRect l="30696" t="17437" r="3393" b="8128"/>
          <a:stretch/>
        </p:blipFill>
        <p:spPr>
          <a:xfrm>
            <a:off x="2127600" y="2874960"/>
            <a:ext cx="7930080" cy="36392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Content Placeholder 3"/>
          <p:cNvPicPr/>
          <p:nvPr/>
        </p:nvPicPr>
        <p:blipFill>
          <a:blip r:embed="rId2"/>
          <a:srcRect l="30170" t="32633" r="14697" b="16938"/>
          <a:stretch/>
        </p:blipFill>
        <p:spPr>
          <a:xfrm>
            <a:off x="1792440" y="2857320"/>
            <a:ext cx="8606520" cy="3422160"/>
          </a:xfrm>
          <a:prstGeom prst="rect">
            <a:avLst/>
          </a:prstGeom>
          <a:ln w="0">
            <a:noFill/>
          </a:ln>
        </p:spPr>
      </p:pic>
      <p:sp>
        <p:nvSpPr>
          <p:cNvPr id="213" name="TextBox 5"/>
          <p:cNvSpPr/>
          <p:nvPr/>
        </p:nvSpPr>
        <p:spPr>
          <a:xfrm>
            <a:off x="861480" y="1002240"/>
            <a:ext cx="10910520" cy="138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15000"/>
              </a:lnSpc>
            </a:pPr>
            <a:r>
              <a:rPr lang="en-IN" sz="1400" b="0" strike="noStrike" spc="-1">
                <a:solidFill>
                  <a:srgbClr val="FFFFFF"/>
                </a:solidFill>
                <a:latin typeface="Arial"/>
                <a:ea typeface="Arial"/>
              </a:rPr>
              <a:t>CREATE TABLE PAYMENT (</a:t>
            </a:r>
            <a:r>
              <a:rPr lang="en-IN" sz="1600" b="0" strike="noStrike" spc="-1">
                <a:solidFill>
                  <a:srgbClr val="FFFFFF"/>
                </a:solidFill>
                <a:latin typeface="Arial"/>
                <a:ea typeface="Arial"/>
              </a:rPr>
              <a:t>id int, name </a:t>
            </a:r>
            <a:r>
              <a:rPr lang="en-IN" sz="1400" b="0" strike="noStrike" spc="-1">
                <a:solidFill>
                  <a:srgbClr val="FFFFFF"/>
                </a:solidFill>
                <a:latin typeface="Arial"/>
                <a:ea typeface="Arial"/>
              </a:rPr>
              <a:t>varchar(255) NOT NULL</a:t>
            </a:r>
            <a:r>
              <a:rPr lang="en-IN" sz="1600" b="0" strike="noStrike" spc="-1">
                <a:solidFill>
                  <a:srgbClr val="FFFFFF"/>
                </a:solidFill>
                <a:latin typeface="Arial"/>
                <a:ea typeface="Arial"/>
              </a:rPr>
              <a:t>, email </a:t>
            </a:r>
            <a:r>
              <a:rPr lang="en-IN" sz="1400" b="0" strike="noStrike" spc="-1">
                <a:solidFill>
                  <a:srgbClr val="FFFFFF"/>
                </a:solidFill>
                <a:latin typeface="Arial"/>
                <a:ea typeface="Arial"/>
              </a:rPr>
              <a:t>varchar(255) NOT NULL</a:t>
            </a:r>
            <a:r>
              <a:rPr lang="en-IN" sz="1600" b="0" strike="noStrike" spc="-1">
                <a:solidFill>
                  <a:srgbClr val="FFFFFF"/>
                </a:solidFill>
                <a:latin typeface="Arial"/>
                <a:ea typeface="Arial"/>
              </a:rPr>
              <a:t>, mobile int, course </a:t>
            </a:r>
            <a:r>
              <a:rPr lang="en-IN" sz="1400" b="0" strike="noStrike" spc="-1">
                <a:solidFill>
                  <a:srgbClr val="FFFFFF"/>
                </a:solidFill>
                <a:latin typeface="Arial"/>
                <a:ea typeface="Arial"/>
              </a:rPr>
              <a:t>varchar(255) NOT NULL</a:t>
            </a:r>
            <a:r>
              <a:rPr lang="en-IN" sz="1600" b="0" strike="noStrike" spc="-1">
                <a:solidFill>
                  <a:srgbClr val="FFFFFF"/>
                </a:solidFill>
                <a:latin typeface="Arial"/>
                <a:ea typeface="Arial"/>
              </a:rPr>
              <a:t>,total_fee int, paid int, ,payment_mode </a:t>
            </a:r>
            <a:r>
              <a:rPr lang="en-IN" sz="1400" b="0" strike="noStrike" spc="-1">
                <a:solidFill>
                  <a:srgbClr val="FFFFFF"/>
                </a:solidFill>
                <a:latin typeface="Arial"/>
                <a:ea typeface="Arial"/>
              </a:rPr>
              <a:t>varchar(255) NOT NULL</a:t>
            </a:r>
            <a:r>
              <a:rPr lang="en-IN" sz="1600" b="0" strike="noStrike" spc="-1">
                <a:solidFill>
                  <a:srgbClr val="FFFFFF"/>
                </a:solidFill>
                <a:latin typeface="Arial"/>
                <a:ea typeface="Arial"/>
              </a:rPr>
              <a:t>, installment int</a:t>
            </a:r>
            <a:r>
              <a:rPr lang="en-IN" sz="1400" b="0" strike="noStrike" spc="-1">
                <a:solidFill>
                  <a:srgbClr val="FFFFFF"/>
                </a:solidFill>
                <a:latin typeface="Arial"/>
                <a:ea typeface="Arial"/>
              </a:rPr>
              <a:t> NOT NULL,</a:t>
            </a:r>
            <a:r>
              <a:rPr lang="en-IN" sz="1600" b="0" strike="noStrike" spc="-1">
                <a:solidFill>
                  <a:srgbClr val="FFFFFF"/>
                </a:solidFill>
                <a:latin typeface="Arial"/>
                <a:ea typeface="Arial"/>
              </a:rPr>
              <a:t> due_date DATE</a:t>
            </a:r>
            <a:r>
              <a:rPr lang="en-IN" sz="1400" b="0" strike="noStrike" spc="-1">
                <a:solidFill>
                  <a:srgbClr val="FFFFFF"/>
                </a:solidFill>
                <a:latin typeface="Arial"/>
                <a:ea typeface="Arial"/>
              </a:rPr>
              <a:t>);</a:t>
            </a:r>
            <a:endParaRPr lang="en-IN" sz="1400" b="0" strike="noStrike" spc="-1">
              <a:latin typeface="Arial"/>
            </a:endParaRPr>
          </a:p>
          <a:p>
            <a:pPr>
              <a:lnSpc>
                <a:spcPct val="115000"/>
              </a:lnSpc>
            </a:pPr>
            <a:r>
              <a:rPr lang="en-IN" sz="1400" b="0" strike="noStrike" spc="-1">
                <a:solidFill>
                  <a:srgbClr val="FFFFFF"/>
                </a:solidFill>
                <a:latin typeface="Arial"/>
                <a:ea typeface="Arial"/>
              </a:rPr>
              <a:t> </a:t>
            </a:r>
            <a:endParaRPr lang="en-IN" sz="1400" b="0" strike="noStrike" spc="-1">
              <a:latin typeface="Arial"/>
            </a:endParaRPr>
          </a:p>
          <a:p>
            <a:pPr>
              <a:lnSpc>
                <a:spcPct val="115000"/>
              </a:lnSpc>
            </a:pPr>
            <a:r>
              <a:rPr lang="en-IN" sz="1400" b="0" strike="noStrike" spc="-1">
                <a:solidFill>
                  <a:srgbClr val="FFFFFF"/>
                </a:solidFill>
                <a:latin typeface="Arial"/>
                <a:ea typeface="Arial"/>
              </a:rPr>
              <a:t>LOAD DATA LOCAL INFILE  '/home/cloudera/Desktop/payment_table' INTO TABLE master</a:t>
            </a:r>
            <a:endParaRPr lang="en-IN" sz="1400" b="0" strike="noStrike" spc="-1">
              <a:latin typeface="Arial"/>
            </a:endParaRPr>
          </a:p>
          <a:p>
            <a:pPr>
              <a:lnSpc>
                <a:spcPct val="115000"/>
              </a:lnSpc>
            </a:pPr>
            <a:r>
              <a:rPr lang="en-IN" sz="1400" b="0" strike="noStrike" spc="-1">
                <a:solidFill>
                  <a:srgbClr val="FFFFFF"/>
                </a:solidFill>
                <a:latin typeface="Arial"/>
                <a:ea typeface="Arial"/>
              </a:rPr>
              <a:t>FIELDS TERMINATED BY ',' LINES TERMINATED BY '\n';</a:t>
            </a:r>
            <a:endParaRPr lang="en-IN" sz="14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1"/>
          <p:cNvSpPr/>
          <p:nvPr/>
        </p:nvSpPr>
        <p:spPr>
          <a:xfrm>
            <a:off x="913680" y="609480"/>
            <a:ext cx="10352880" cy="928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400" b="1" strike="noStrike" cap="all" spc="-1">
                <a:solidFill>
                  <a:srgbClr val="45ADF8"/>
                </a:solidFill>
                <a:latin typeface="Bookman Old Style"/>
              </a:rPr>
              <a:t>TRANSFER TABLE FORM MYSQL TO HDFS</a:t>
            </a:r>
            <a:endParaRPr lang="en-IN" sz="3400" b="0" strike="noStrike" spc="-1">
              <a:latin typeface="Arial"/>
            </a:endParaRPr>
          </a:p>
        </p:txBody>
      </p:sp>
      <p:sp>
        <p:nvSpPr>
          <p:cNvPr id="215" name="Content Placeholder 2"/>
          <p:cNvSpPr/>
          <p:nvPr/>
        </p:nvSpPr>
        <p:spPr>
          <a:xfrm>
            <a:off x="913680" y="2095920"/>
            <a:ext cx="10352880" cy="369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120000"/>
              </a:lnSpc>
              <a:spcBef>
                <a:spcPts val="1001"/>
              </a:spcBef>
              <a:tabLst>
                <a:tab pos="0" algn="l"/>
              </a:tabLst>
            </a:pPr>
            <a:r>
              <a:rPr lang="en-IN" sz="1600" b="0" strike="noStrike" spc="-1">
                <a:solidFill>
                  <a:srgbClr val="FFFFFF"/>
                </a:solidFill>
                <a:latin typeface="Arial"/>
                <a:ea typeface="Arial"/>
              </a:rPr>
              <a:t>sqoop import --connect jdbc:mysql://192.168.150.132/RAJIB --username root --password cloudera --table master --target-dir /user/cloudera/master -m 1</a:t>
            </a:r>
            <a:endParaRPr lang="en-IN" sz="1600" b="0" strike="noStrike" spc="-1">
              <a:latin typeface="Arial"/>
            </a:endParaRPr>
          </a:p>
          <a:p>
            <a:pPr>
              <a:lnSpc>
                <a:spcPct val="120000"/>
              </a:lnSpc>
              <a:spcBef>
                <a:spcPts val="1001"/>
              </a:spcBef>
              <a:tabLst>
                <a:tab pos="0" algn="l"/>
              </a:tabLst>
            </a:pPr>
            <a:endParaRPr lang="en-IN" sz="1600" b="0" strike="noStrike" spc="-1">
              <a:latin typeface="Arial"/>
            </a:endParaRPr>
          </a:p>
          <a:p>
            <a:pPr>
              <a:lnSpc>
                <a:spcPct val="120000"/>
              </a:lnSpc>
              <a:spcBef>
                <a:spcPts val="1001"/>
              </a:spcBef>
              <a:tabLst>
                <a:tab pos="0" algn="l"/>
              </a:tabLst>
            </a:pPr>
            <a:endParaRPr lang="en-IN" sz="1600" b="0" strike="noStrike" spc="-1">
              <a:latin typeface="Arial"/>
            </a:endParaRPr>
          </a:p>
          <a:p>
            <a:pPr>
              <a:lnSpc>
                <a:spcPct val="120000"/>
              </a:lnSpc>
              <a:spcBef>
                <a:spcPts val="1001"/>
              </a:spcBef>
              <a:tabLst>
                <a:tab pos="0" algn="l"/>
              </a:tabLst>
            </a:pPr>
            <a:r>
              <a:rPr lang="en-IN" sz="1600" b="0" strike="noStrike" spc="-1">
                <a:solidFill>
                  <a:srgbClr val="FFFFFF"/>
                </a:solidFill>
                <a:latin typeface="Arial"/>
                <a:ea typeface="Arial"/>
              </a:rPr>
              <a:t>sqoop import --connect jdbc:mysql://192.168.150.132/RAJIB --username root --password cloudera --table PAYMENT --target-dir /user/cloudera/payment_table -m 1</a:t>
            </a:r>
            <a:endParaRPr lang="en-IN" sz="1600" b="0" strike="noStrike" spc="-1">
              <a:latin typeface="Arial"/>
            </a:endParaRPr>
          </a:p>
          <a:p>
            <a:pPr>
              <a:lnSpc>
                <a:spcPct val="120000"/>
              </a:lnSpc>
              <a:spcBef>
                <a:spcPts val="1001"/>
              </a:spcBef>
              <a:tabLst>
                <a:tab pos="0" algn="l"/>
              </a:tabLst>
            </a:pPr>
            <a:endParaRPr lang="en-IN" sz="1600" b="0" strike="noStrike" spc="-1">
              <a:latin typeface="Arial"/>
            </a:endParaRPr>
          </a:p>
          <a:p>
            <a:pPr>
              <a:lnSpc>
                <a:spcPct val="120000"/>
              </a:lnSpc>
              <a:spcBef>
                <a:spcPts val="1001"/>
              </a:spcBef>
              <a:tabLst>
                <a:tab pos="0" algn="l"/>
              </a:tabLst>
            </a:pPr>
            <a:endParaRPr lang="en-IN" sz="16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
          <p:cNvSpPr/>
          <p:nvPr/>
        </p:nvSpPr>
        <p:spPr>
          <a:xfrm>
            <a:off x="2444400" y="808200"/>
            <a:ext cx="8125200" cy="107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3400" b="1" strike="noStrike" cap="all" spc="-1">
                <a:solidFill>
                  <a:srgbClr val="45ADF8"/>
                </a:solidFill>
                <a:latin typeface="Bookman Old Style"/>
              </a:rPr>
              <a:t>TABLES CONFIGURATION </a:t>
            </a:r>
            <a:endParaRPr lang="en-IN" sz="3400" b="0" strike="noStrike" spc="-1">
              <a:latin typeface="Arial"/>
            </a:endParaRPr>
          </a:p>
        </p:txBody>
      </p:sp>
      <p:sp>
        <p:nvSpPr>
          <p:cNvPr id="217" name="Content Placeholder 2"/>
          <p:cNvSpPr/>
          <p:nvPr/>
        </p:nvSpPr>
        <p:spPr>
          <a:xfrm>
            <a:off x="1178280" y="2286000"/>
            <a:ext cx="10101600" cy="4078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7000" lnSpcReduction="10000"/>
          </a:bodyPr>
          <a:lstStyle/>
          <a:p>
            <a:pPr>
              <a:lnSpc>
                <a:spcPct val="120000"/>
              </a:lnSpc>
              <a:spcBef>
                <a:spcPts val="1001"/>
              </a:spcBef>
              <a:tabLst>
                <a:tab pos="0" algn="l"/>
              </a:tabLst>
            </a:pPr>
            <a:r>
              <a:rPr lang="en-US" sz="1800" b="1" strike="noStrike" spc="-1">
                <a:solidFill>
                  <a:srgbClr val="FFFFFF"/>
                </a:solidFill>
                <a:latin typeface="times new roman"/>
              </a:rPr>
              <a:t>Query Table: </a:t>
            </a:r>
            <a:r>
              <a:rPr lang="en-US" sz="1800" b="0" strike="noStrike" spc="-1">
                <a:solidFill>
                  <a:srgbClr val="FFFFFF"/>
                </a:solidFill>
                <a:latin typeface="times new roman"/>
              </a:rPr>
              <a:t>This is the master table, it contains details regarding the student such as the student id, name, </a:t>
            </a:r>
            <a:r>
              <a:rPr lang="en-IN" sz="1600" b="0" strike="noStrike" spc="-1">
                <a:solidFill>
                  <a:srgbClr val="FFFFFF"/>
                </a:solidFill>
                <a:latin typeface="Arial"/>
                <a:ea typeface="Arial"/>
              </a:rPr>
              <a:t>email, mobile number, course </a:t>
            </a:r>
            <a:r>
              <a:rPr lang="en-US" sz="1800" b="0" strike="noStrike" spc="-1">
                <a:solidFill>
                  <a:srgbClr val="FFFFFF"/>
                </a:solidFill>
                <a:latin typeface="times new roman"/>
                <a:ea typeface="Arial"/>
              </a:rPr>
              <a:t>which the student want to enroll, fee for the course, discount, etc.</a:t>
            </a:r>
            <a:endParaRPr lang="en-IN" sz="1800" b="0" strike="noStrike" spc="-1">
              <a:latin typeface="Arial"/>
            </a:endParaRPr>
          </a:p>
          <a:p>
            <a:pPr>
              <a:lnSpc>
                <a:spcPct val="120000"/>
              </a:lnSpc>
              <a:spcBef>
                <a:spcPts val="1001"/>
              </a:spcBef>
              <a:tabLst>
                <a:tab pos="0" algn="l"/>
              </a:tabLst>
            </a:pPr>
            <a:endParaRPr lang="en-IN" sz="1800" b="0" strike="noStrike" spc="-1">
              <a:latin typeface="Arial"/>
            </a:endParaRPr>
          </a:p>
          <a:p>
            <a:pPr>
              <a:lnSpc>
                <a:spcPct val="100000"/>
              </a:lnSpc>
              <a:spcBef>
                <a:spcPts val="1001"/>
              </a:spcBef>
              <a:tabLst>
                <a:tab pos="0" algn="l"/>
              </a:tabLst>
            </a:pPr>
            <a:r>
              <a:rPr lang="en-US" sz="1800" b="1" strike="noStrike" spc="-1">
                <a:solidFill>
                  <a:srgbClr val="FFFFFF"/>
                </a:solidFill>
                <a:latin typeface="times new roman"/>
                <a:ea typeface="Arial"/>
              </a:rPr>
              <a:t>Demo Table: </a:t>
            </a:r>
            <a:r>
              <a:rPr lang="en-US" sz="1800" b="0" strike="noStrike" spc="-1">
                <a:solidFill>
                  <a:srgbClr val="FFFFFF"/>
                </a:solidFill>
                <a:latin typeface="times new roman"/>
                <a:ea typeface="Arial"/>
              </a:rPr>
              <a:t>This table contains details regarding  student’s demo status like students attend the demo session or not, demo day, time etc.  </a:t>
            </a:r>
            <a:endParaRPr lang="en-IN" sz="1800" b="0" strike="noStrike" spc="-1">
              <a:latin typeface="Arial"/>
            </a:endParaRPr>
          </a:p>
          <a:p>
            <a:pPr>
              <a:lnSpc>
                <a:spcPct val="100000"/>
              </a:lnSpc>
              <a:spcBef>
                <a:spcPts val="1001"/>
              </a:spcBef>
              <a:tabLst>
                <a:tab pos="0" algn="l"/>
              </a:tabLst>
            </a:pPr>
            <a:r>
              <a:rPr lang="en-US" sz="1400" b="0" strike="noStrike" spc="-1">
                <a:solidFill>
                  <a:srgbClr val="FFFFFF"/>
                </a:solidFill>
                <a:latin typeface="times new roman"/>
                <a:ea typeface="Arial"/>
              </a:rPr>
              <a:t>	</a:t>
            </a:r>
            <a:r>
              <a:rPr lang="en-US" sz="1400" b="0" strike="noStrike" spc="-1">
                <a:solidFill>
                  <a:srgbClr val="45ADF8"/>
                </a:solidFill>
                <a:latin typeface="times new roman"/>
                <a:ea typeface="Arial"/>
              </a:rPr>
              <a:t>DD - Demo Done, DND – Demo Not Done</a:t>
            </a:r>
            <a:endParaRPr lang="en-IN" sz="1400" b="0" strike="noStrike" spc="-1">
              <a:latin typeface="Arial"/>
            </a:endParaRPr>
          </a:p>
          <a:p>
            <a:pPr>
              <a:lnSpc>
                <a:spcPct val="100000"/>
              </a:lnSpc>
              <a:spcBef>
                <a:spcPts val="1001"/>
              </a:spcBef>
              <a:tabLst>
                <a:tab pos="0" algn="l"/>
              </a:tabLst>
            </a:pPr>
            <a:endParaRPr lang="en-IN" sz="1400" b="0" strike="noStrike" spc="-1">
              <a:latin typeface="Arial"/>
            </a:endParaRPr>
          </a:p>
          <a:p>
            <a:pPr>
              <a:lnSpc>
                <a:spcPct val="100000"/>
              </a:lnSpc>
              <a:spcBef>
                <a:spcPts val="1001"/>
              </a:spcBef>
              <a:tabLst>
                <a:tab pos="0" algn="l"/>
              </a:tabLst>
            </a:pPr>
            <a:r>
              <a:rPr lang="en-US" sz="1800" b="1" strike="noStrike" spc="-1">
                <a:solidFill>
                  <a:srgbClr val="FFFFFF"/>
                </a:solidFill>
                <a:latin typeface="times new roman"/>
                <a:ea typeface="Arial"/>
              </a:rPr>
              <a:t>Joining Table: </a:t>
            </a:r>
            <a:r>
              <a:rPr lang="en-US" sz="1800" b="0" strike="noStrike" spc="-1">
                <a:solidFill>
                  <a:srgbClr val="FFFFFF"/>
                </a:solidFill>
                <a:latin typeface="times new roman"/>
                <a:ea typeface="Arial"/>
              </a:rPr>
              <a:t>This table contains details regarding student’s joining status like day of joining, course, total_fee, time etc.</a:t>
            </a:r>
            <a:endParaRPr lang="en-IN" sz="1800" b="0" strike="noStrike" spc="-1">
              <a:latin typeface="Arial"/>
            </a:endParaRPr>
          </a:p>
          <a:p>
            <a:pPr>
              <a:lnSpc>
                <a:spcPct val="100000"/>
              </a:lnSpc>
              <a:spcBef>
                <a:spcPts val="1001"/>
              </a:spcBef>
              <a:tabLst>
                <a:tab pos="0" algn="l"/>
              </a:tabLst>
            </a:pPr>
            <a:endParaRPr lang="en-IN" sz="1800" b="0" strike="noStrike" spc="-1">
              <a:latin typeface="Arial"/>
            </a:endParaRPr>
          </a:p>
          <a:p>
            <a:pPr>
              <a:lnSpc>
                <a:spcPct val="100000"/>
              </a:lnSpc>
              <a:spcBef>
                <a:spcPts val="1001"/>
              </a:spcBef>
              <a:tabLst>
                <a:tab pos="0" algn="l"/>
              </a:tabLst>
            </a:pPr>
            <a:r>
              <a:rPr lang="en-US" sz="1800" b="1" strike="noStrike" spc="-1">
                <a:solidFill>
                  <a:srgbClr val="FFFFFF"/>
                </a:solidFill>
                <a:latin typeface="times new roman"/>
                <a:ea typeface="Arial"/>
              </a:rPr>
              <a:t>Payment table: </a:t>
            </a:r>
            <a:r>
              <a:rPr lang="en-US" sz="1800" b="0" strike="noStrike" spc="-1">
                <a:solidFill>
                  <a:srgbClr val="FFFFFF"/>
                </a:solidFill>
                <a:latin typeface="times new roman"/>
                <a:ea typeface="Arial"/>
              </a:rPr>
              <a:t>This table contains details regarding students who enrolled for the course. This table contains total-fee, paid, payment mode, installment, Due date etc.</a:t>
            </a:r>
            <a:endParaRPr lang="en-IN" sz="1800" b="0" strike="noStrike" spc="-1">
              <a:latin typeface="Arial"/>
            </a:endParaRPr>
          </a:p>
          <a:p>
            <a:pPr>
              <a:lnSpc>
                <a:spcPct val="120000"/>
              </a:lnSpc>
              <a:spcBef>
                <a:spcPts val="1001"/>
              </a:spcBef>
              <a:tabLst>
                <a:tab pos="0" algn="l"/>
              </a:tabLst>
            </a:pPr>
            <a:endParaRPr lang="en-IN" sz="18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p:nvPr/>
        </p:nvSpPr>
        <p:spPr>
          <a:xfrm>
            <a:off x="3912480" y="214560"/>
            <a:ext cx="3542760" cy="1156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3400" b="1" strike="noStrike" cap="all" spc="-1">
                <a:solidFill>
                  <a:srgbClr val="45ADF8"/>
                </a:solidFill>
                <a:latin typeface="Bookman Old Style"/>
              </a:rPr>
              <a:t>QUERY TABLE</a:t>
            </a:r>
            <a:endParaRPr lang="en-IN" sz="3400" b="0" strike="noStrike" spc="-1">
              <a:latin typeface="Arial"/>
            </a:endParaRPr>
          </a:p>
        </p:txBody>
      </p:sp>
      <p:sp>
        <p:nvSpPr>
          <p:cNvPr id="219" name="TextBox 3"/>
          <p:cNvSpPr/>
          <p:nvPr/>
        </p:nvSpPr>
        <p:spPr>
          <a:xfrm>
            <a:off x="1172160" y="1661760"/>
            <a:ext cx="9846720" cy="447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IN" sz="1600" b="1" strike="noStrike" spc="-1">
                <a:solidFill>
                  <a:srgbClr val="FFFFFF"/>
                </a:solidFill>
                <a:latin typeface="Arial"/>
                <a:ea typeface="Arial"/>
              </a:rPr>
              <a:t>CREATING ORC MASTER TABLE:</a:t>
            </a:r>
            <a:endParaRPr lang="en-IN" sz="1600" b="0" strike="noStrike" spc="-1">
              <a:latin typeface="Arial"/>
            </a:endParaRPr>
          </a:p>
          <a:p>
            <a:pPr>
              <a:lnSpc>
                <a:spcPct val="100000"/>
              </a:lnSpc>
            </a:pPr>
            <a:endParaRPr lang="en-IN" sz="1600" b="0" strike="noStrike" spc="-1">
              <a:latin typeface="Arial"/>
            </a:endParaRPr>
          </a:p>
          <a:p>
            <a:pPr>
              <a:lnSpc>
                <a:spcPct val="100000"/>
              </a:lnSpc>
            </a:pPr>
            <a:r>
              <a:rPr lang="en-IN" sz="1600" b="0" strike="noStrike" spc="-1">
                <a:solidFill>
                  <a:srgbClr val="FFFFFF"/>
                </a:solidFill>
                <a:latin typeface="Arial"/>
                <a:ea typeface="Arial"/>
              </a:rPr>
              <a:t>create table master(id int, name string, email string, mobile bigint, course string, fee int, discount int, status1 string, status2 string) clustered by (id) into 4 buckets stored as orc tblproperties('transactional'='true’);</a:t>
            </a:r>
            <a:endParaRPr lang="en-IN" sz="1600" b="0" strike="noStrike" spc="-1">
              <a:latin typeface="Arial"/>
            </a:endParaRPr>
          </a:p>
          <a:p>
            <a:pPr>
              <a:lnSpc>
                <a:spcPct val="100000"/>
              </a:lnSpc>
            </a:pPr>
            <a:endParaRPr lang="en-IN" sz="1600" b="0" strike="noStrike" spc="-1">
              <a:latin typeface="Arial"/>
            </a:endParaRPr>
          </a:p>
          <a:p>
            <a:pPr marL="285840" indent="-285120">
              <a:lnSpc>
                <a:spcPct val="100000"/>
              </a:lnSpc>
              <a:buClr>
                <a:srgbClr val="FFFFFF"/>
              </a:buClr>
              <a:buFont typeface="Arial"/>
              <a:buChar char="•"/>
            </a:pPr>
            <a:r>
              <a:rPr lang="en-IN" sz="1600" b="1" strike="noStrike" spc="-1">
                <a:solidFill>
                  <a:srgbClr val="FFFFFF"/>
                </a:solidFill>
                <a:latin typeface="Arial"/>
                <a:ea typeface="Arial"/>
              </a:rPr>
              <a:t>CREATING TEMPORARY TABLE:</a:t>
            </a:r>
            <a:endParaRPr lang="en-IN" sz="1600" b="0" strike="noStrike" spc="-1">
              <a:latin typeface="Arial"/>
            </a:endParaRPr>
          </a:p>
          <a:p>
            <a:pPr>
              <a:lnSpc>
                <a:spcPct val="100000"/>
              </a:lnSpc>
            </a:pPr>
            <a:r>
              <a:rPr lang="en-IN" sz="1600" b="0" strike="noStrike" spc="-1">
                <a:solidFill>
                  <a:srgbClr val="FFFFFF"/>
                </a:solidFill>
                <a:latin typeface="Arial"/>
                <a:ea typeface="Arial"/>
              </a:rPr>
              <a:t> </a:t>
            </a:r>
            <a:endParaRPr lang="en-IN" sz="1600" b="0" strike="noStrike" spc="-1">
              <a:latin typeface="Arial"/>
            </a:endParaRPr>
          </a:p>
          <a:p>
            <a:pPr>
              <a:lnSpc>
                <a:spcPct val="100000"/>
              </a:lnSpc>
            </a:pPr>
            <a:r>
              <a:rPr lang="en-IN" sz="1600" b="0" strike="noStrike" spc="-1">
                <a:solidFill>
                  <a:srgbClr val="FFFFFF"/>
                </a:solidFill>
                <a:latin typeface="Arial"/>
                <a:ea typeface="Arial"/>
              </a:rPr>
              <a:t>create table temp (id int, name string, email string, mobile bigint, course string, fee int, discount int, status1 string, status2 string) row format delimited fields terminated by ',' lines terminated by '\n' stored as textfile;</a:t>
            </a:r>
            <a:endParaRPr lang="en-IN" sz="1600" b="0" strike="noStrike" spc="-1">
              <a:latin typeface="Arial"/>
            </a:endParaRPr>
          </a:p>
          <a:p>
            <a:pPr>
              <a:lnSpc>
                <a:spcPct val="100000"/>
              </a:lnSpc>
            </a:pPr>
            <a:r>
              <a:rPr lang="en-IN" sz="1600" b="0" strike="noStrike" spc="-1">
                <a:solidFill>
                  <a:srgbClr val="FFFFFF"/>
                </a:solidFill>
                <a:latin typeface="Arial"/>
                <a:ea typeface="Arial"/>
              </a:rPr>
              <a:t> </a:t>
            </a:r>
            <a:endParaRPr lang="en-IN" sz="1600" b="0" strike="noStrike" spc="-1">
              <a:latin typeface="Arial"/>
            </a:endParaRPr>
          </a:p>
          <a:p>
            <a:pPr marL="285840" indent="-285120">
              <a:lnSpc>
                <a:spcPct val="100000"/>
              </a:lnSpc>
              <a:buClr>
                <a:srgbClr val="FFFFFF"/>
              </a:buClr>
              <a:buFont typeface="Arial"/>
              <a:buChar char="•"/>
            </a:pPr>
            <a:r>
              <a:rPr lang="en-IN" sz="1600" b="1" strike="noStrike" spc="-1">
                <a:solidFill>
                  <a:srgbClr val="FFFFFF"/>
                </a:solidFill>
                <a:latin typeface="Arial"/>
                <a:ea typeface="Arial"/>
              </a:rPr>
              <a:t>LOAD DATA INTO TEMP TABLE:</a:t>
            </a:r>
            <a:endParaRPr lang="en-IN" sz="1600" b="0" strike="noStrike" spc="-1">
              <a:latin typeface="Arial"/>
            </a:endParaRPr>
          </a:p>
          <a:p>
            <a:pPr>
              <a:lnSpc>
                <a:spcPct val="100000"/>
              </a:lnSpc>
            </a:pPr>
            <a:r>
              <a:rPr lang="en-IN" sz="1600" b="0" strike="noStrike" spc="-1">
                <a:solidFill>
                  <a:srgbClr val="FFFFFF"/>
                </a:solidFill>
                <a:latin typeface="Arial"/>
                <a:ea typeface="Arial"/>
              </a:rPr>
              <a:t> </a:t>
            </a:r>
            <a:endParaRPr lang="en-IN" sz="1600" b="0" strike="noStrike" spc="-1">
              <a:latin typeface="Arial"/>
            </a:endParaRPr>
          </a:p>
          <a:p>
            <a:pPr>
              <a:lnSpc>
                <a:spcPct val="100000"/>
              </a:lnSpc>
            </a:pPr>
            <a:r>
              <a:rPr lang="en-IN" sz="1600" b="0" strike="noStrike" spc="-1">
                <a:solidFill>
                  <a:srgbClr val="FFFFFF"/>
                </a:solidFill>
                <a:latin typeface="Arial"/>
                <a:ea typeface="Arial"/>
              </a:rPr>
              <a:t>load data local inpath '/home/cloudera/Desktop/demo_project/Master Table.txt' into table temp;</a:t>
            </a:r>
            <a:endParaRPr lang="en-IN" sz="1600" b="0" strike="noStrike" spc="-1">
              <a:latin typeface="Arial"/>
            </a:endParaRPr>
          </a:p>
          <a:p>
            <a:pPr>
              <a:lnSpc>
                <a:spcPct val="100000"/>
              </a:lnSpc>
            </a:pPr>
            <a:endParaRPr lang="en-IN" sz="1600" b="0" strike="noStrike" spc="-1">
              <a:latin typeface="Arial"/>
            </a:endParaRPr>
          </a:p>
          <a:p>
            <a:pPr marL="285840" indent="-285120">
              <a:lnSpc>
                <a:spcPct val="100000"/>
              </a:lnSpc>
              <a:buClr>
                <a:srgbClr val="FFFFFF"/>
              </a:buClr>
              <a:buFont typeface="Arial"/>
              <a:buChar char="•"/>
            </a:pPr>
            <a:r>
              <a:rPr lang="en-IN" sz="1600" b="1" strike="noStrike" spc="-1">
                <a:solidFill>
                  <a:srgbClr val="FFFFFF"/>
                </a:solidFill>
                <a:latin typeface="Arial"/>
                <a:ea typeface="Arial"/>
              </a:rPr>
              <a:t>TRANSFER FROM TEMP TO MASTER:</a:t>
            </a:r>
            <a:endParaRPr lang="en-IN" sz="1600" b="0" strike="noStrike" spc="-1">
              <a:latin typeface="Arial"/>
            </a:endParaRPr>
          </a:p>
          <a:p>
            <a:pPr>
              <a:lnSpc>
                <a:spcPct val="100000"/>
              </a:lnSpc>
            </a:pPr>
            <a:r>
              <a:rPr lang="en-IN" sz="1600" b="0" strike="noStrike" spc="-1">
                <a:solidFill>
                  <a:srgbClr val="FFFFFF"/>
                </a:solidFill>
                <a:latin typeface="Arial"/>
                <a:ea typeface="Arial"/>
              </a:rPr>
              <a:t> </a:t>
            </a:r>
            <a:endParaRPr lang="en-IN" sz="1600" b="0" strike="noStrike" spc="-1">
              <a:latin typeface="Arial"/>
            </a:endParaRPr>
          </a:p>
          <a:p>
            <a:pPr>
              <a:lnSpc>
                <a:spcPct val="100000"/>
              </a:lnSpc>
            </a:pPr>
            <a:r>
              <a:rPr lang="en-IN" sz="1600" b="0" strike="noStrike" spc="-1">
                <a:solidFill>
                  <a:srgbClr val="FFFFFF"/>
                </a:solidFill>
                <a:latin typeface="Arial"/>
                <a:ea typeface="Arial"/>
              </a:rPr>
              <a:t>insert into table master select * from temp;</a:t>
            </a:r>
            <a:endParaRPr lang="en-IN" sz="1600" b="0" strike="noStrike" spc="-1">
              <a:latin typeface="Arial"/>
            </a:endParaRPr>
          </a:p>
          <a:p>
            <a:pPr>
              <a:lnSpc>
                <a:spcPct val="100000"/>
              </a:lnSpc>
            </a:pPr>
            <a:endParaRPr lang="en-IN" sz="16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icture 3"/>
          <p:cNvPicPr/>
          <p:nvPr/>
        </p:nvPicPr>
        <p:blipFill>
          <a:blip r:embed="rId2"/>
          <a:srcRect l="7717" t="35521" r="5386" b="8333"/>
          <a:stretch/>
        </p:blipFill>
        <p:spPr>
          <a:xfrm>
            <a:off x="1093320" y="1472760"/>
            <a:ext cx="10145520" cy="3911760"/>
          </a:xfrm>
          <a:prstGeom prst="rect">
            <a:avLst/>
          </a:prstGeom>
          <a:ln w="0">
            <a:noFill/>
          </a:ln>
        </p:spPr>
      </p:pic>
      <p:sp>
        <p:nvSpPr>
          <p:cNvPr id="221" name="TextBox 4"/>
          <p:cNvSpPr/>
          <p:nvPr/>
        </p:nvSpPr>
        <p:spPr>
          <a:xfrm>
            <a:off x="4276080" y="5609520"/>
            <a:ext cx="363924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0" strike="noStrike" spc="-1">
                <a:solidFill>
                  <a:srgbClr val="FFFFFF"/>
                </a:solidFill>
                <a:latin typeface="Rockwell"/>
                <a:ea typeface="DejaVu Sans"/>
              </a:rPr>
              <a:t>TABLE NAME: MASTER</a:t>
            </a:r>
            <a:endParaRPr lang="en-IN" sz="18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p:nvPr/>
        </p:nvSpPr>
        <p:spPr>
          <a:xfrm>
            <a:off x="3007440" y="482760"/>
            <a:ext cx="7957440" cy="107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3400" b="1" strike="noStrike" cap="all" spc="-1">
                <a:solidFill>
                  <a:srgbClr val="077ACC"/>
                </a:solidFill>
                <a:latin typeface="Bookman Old Style"/>
              </a:rPr>
              <a:t>DEMO STATUS TABLE</a:t>
            </a:r>
            <a:endParaRPr lang="en-IN" sz="3400" b="0" strike="noStrike" spc="-1">
              <a:latin typeface="Arial"/>
            </a:endParaRPr>
          </a:p>
        </p:txBody>
      </p:sp>
      <p:sp>
        <p:nvSpPr>
          <p:cNvPr id="223" name="TextBox 2"/>
          <p:cNvSpPr/>
          <p:nvPr/>
        </p:nvSpPr>
        <p:spPr>
          <a:xfrm>
            <a:off x="1397880" y="1902960"/>
            <a:ext cx="9741240" cy="477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15000"/>
              </a:lnSpc>
              <a:buClr>
                <a:srgbClr val="FFFFFF"/>
              </a:buClr>
              <a:buFont typeface="Arial"/>
              <a:buChar char="•"/>
            </a:pPr>
            <a:r>
              <a:rPr lang="en-IN" sz="1800" b="1" strike="noStrike" spc="-1">
                <a:solidFill>
                  <a:srgbClr val="FFFFFF"/>
                </a:solidFill>
                <a:latin typeface="Arial"/>
                <a:ea typeface="Arial"/>
              </a:rPr>
              <a:t>CREATE DEMO TABLE:</a:t>
            </a:r>
            <a:endParaRPr lang="en-IN" sz="1800" b="0" strike="noStrike" spc="-1">
              <a:latin typeface="Arial"/>
            </a:endParaRPr>
          </a:p>
          <a:p>
            <a:pPr>
              <a:lnSpc>
                <a:spcPct val="115000"/>
              </a:lnSpc>
            </a:pPr>
            <a:r>
              <a:rPr lang="en-IN" sz="1800" b="0" strike="noStrike" spc="-1">
                <a:solidFill>
                  <a:srgbClr val="FFFFFF"/>
                </a:solidFill>
                <a:latin typeface="Arial"/>
                <a:ea typeface="Arial"/>
              </a:rPr>
              <a:t> </a:t>
            </a:r>
            <a:endParaRPr lang="en-IN" sz="1800" b="0" strike="noStrike" spc="-1">
              <a:latin typeface="Arial"/>
            </a:endParaRPr>
          </a:p>
          <a:p>
            <a:pPr>
              <a:lnSpc>
                <a:spcPct val="115000"/>
              </a:lnSpc>
            </a:pPr>
            <a:r>
              <a:rPr lang="en-IN" sz="1800" b="0" strike="noStrike" spc="-1">
                <a:solidFill>
                  <a:srgbClr val="FFFFFF"/>
                </a:solidFill>
                <a:latin typeface="Arial"/>
                <a:ea typeface="Arial"/>
              </a:rPr>
              <a:t>create table demo_table(id int, name string, email string, mobile bigint, course string, demo string, day string, time string) row format delimited fields terminated by ',' lines terminated by '\n' stored as textfile;</a:t>
            </a:r>
            <a:endParaRPr lang="en-IN" sz="1800" b="0" strike="noStrike" spc="-1">
              <a:latin typeface="Arial"/>
            </a:endParaRPr>
          </a:p>
          <a:p>
            <a:pPr>
              <a:lnSpc>
                <a:spcPct val="115000"/>
              </a:lnSpc>
            </a:pPr>
            <a:r>
              <a:rPr lang="en-IN" sz="1800" b="0" strike="noStrike" spc="-1">
                <a:solidFill>
                  <a:srgbClr val="FFFFFF"/>
                </a:solidFill>
                <a:latin typeface="Arial"/>
                <a:ea typeface="Arial"/>
              </a:rPr>
              <a:t> </a:t>
            </a:r>
            <a:endParaRPr lang="en-IN" sz="1800" b="0" strike="noStrike" spc="-1">
              <a:latin typeface="Arial"/>
            </a:endParaRPr>
          </a:p>
          <a:p>
            <a:pPr>
              <a:lnSpc>
                <a:spcPct val="115000"/>
              </a:lnSpc>
            </a:pPr>
            <a:endParaRPr lang="en-IN" sz="1800" b="0" strike="noStrike" spc="-1">
              <a:latin typeface="Arial"/>
            </a:endParaRPr>
          </a:p>
          <a:p>
            <a:pPr marL="285840" indent="-285120">
              <a:lnSpc>
                <a:spcPct val="115000"/>
              </a:lnSpc>
              <a:buClr>
                <a:srgbClr val="FFFFFF"/>
              </a:buClr>
              <a:buFont typeface="Arial"/>
              <a:buChar char="•"/>
            </a:pPr>
            <a:r>
              <a:rPr lang="en-IN" sz="1800" b="1" strike="noStrike" spc="-1">
                <a:solidFill>
                  <a:srgbClr val="FFFFFF"/>
                </a:solidFill>
                <a:latin typeface="Arial"/>
                <a:ea typeface="Arial"/>
              </a:rPr>
              <a:t>LOAD DEMO TABLE FROM MASTER TABLE:</a:t>
            </a:r>
            <a:endParaRPr lang="en-IN" sz="1800" b="0" strike="noStrike" spc="-1">
              <a:latin typeface="Arial"/>
            </a:endParaRPr>
          </a:p>
          <a:p>
            <a:pPr>
              <a:lnSpc>
                <a:spcPct val="115000"/>
              </a:lnSpc>
            </a:pPr>
            <a:r>
              <a:rPr lang="en-IN" sz="1800" b="0" strike="noStrike" spc="-1">
                <a:solidFill>
                  <a:srgbClr val="FFFFFF"/>
                </a:solidFill>
                <a:latin typeface="Arial"/>
                <a:ea typeface="Arial"/>
              </a:rPr>
              <a:t> </a:t>
            </a:r>
            <a:endParaRPr lang="en-IN" sz="1800" b="0" strike="noStrike" spc="-1">
              <a:latin typeface="Arial"/>
            </a:endParaRPr>
          </a:p>
          <a:p>
            <a:pPr>
              <a:lnSpc>
                <a:spcPct val="115000"/>
              </a:lnSpc>
            </a:pPr>
            <a:r>
              <a:rPr lang="en-IN" sz="1800" b="0" strike="noStrike" spc="-1">
                <a:solidFill>
                  <a:srgbClr val="FFFFFF"/>
                </a:solidFill>
                <a:latin typeface="Arial"/>
                <a:ea typeface="Arial"/>
              </a:rPr>
              <a:t>insert overwrite table demo_table select id, name, email, mobile, course, status2 as demo, concat_ws(':',substr(status1,9,8),substr(status1,6,2),substr(status1,18,3)) as day, substr(status1,22,4) as time from master where substr(status1,1,4)=='Demo';</a:t>
            </a:r>
            <a:endParaRPr lang="en-IN" sz="1800" b="0" strike="noStrike" spc="-1">
              <a:latin typeface="Arial"/>
            </a:endParaRPr>
          </a:p>
          <a:p>
            <a:pPr>
              <a:lnSpc>
                <a:spcPct val="115000"/>
              </a:lnSpc>
            </a:pPr>
            <a:r>
              <a:rPr lang="en-IN" sz="1800" b="0" strike="noStrike" spc="-1">
                <a:solidFill>
                  <a:srgbClr val="FFFFFF"/>
                </a:solidFill>
                <a:latin typeface="Arial"/>
                <a:ea typeface="Arial"/>
              </a:rPr>
              <a:t> </a:t>
            </a:r>
            <a:endParaRPr lang="en-IN" sz="1800" b="0" strike="noStrike" spc="-1">
              <a:latin typeface="Arial"/>
            </a:endParaRPr>
          </a:p>
          <a:p>
            <a:pPr>
              <a:lnSpc>
                <a:spcPct val="115000"/>
              </a:lnSpc>
            </a:pPr>
            <a:r>
              <a:rPr lang="en-IN" sz="1800" b="0" strike="noStrike" spc="-1">
                <a:solidFill>
                  <a:srgbClr val="FFFFFF"/>
                </a:solidFill>
                <a:latin typeface="Arial"/>
                <a:ea typeface="Arial"/>
              </a:rPr>
              <a:t> </a:t>
            </a:r>
            <a:endParaRPr lang="en-IN" sz="1800" b="0" strike="noStrike" spc="-1">
              <a:latin typeface="Arial"/>
            </a:endParaRPr>
          </a:p>
          <a:p>
            <a:pPr>
              <a:lnSpc>
                <a:spcPct val="100000"/>
              </a:lnSpc>
            </a:pPr>
            <a:endParaRPr lang="en-IN" sz="1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p:nvPr/>
        </p:nvSpPr>
        <p:spPr>
          <a:xfrm>
            <a:off x="4232160" y="5608800"/>
            <a:ext cx="3727080" cy="378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87000"/>
          </a:bodyPr>
          <a:lstStyle/>
          <a:p>
            <a:pPr>
              <a:lnSpc>
                <a:spcPct val="90000"/>
              </a:lnSpc>
            </a:pPr>
            <a:r>
              <a:rPr lang="en-IN" sz="2000" b="1" strike="noStrike" cap="all" spc="-1">
                <a:solidFill>
                  <a:srgbClr val="FFFFFF"/>
                </a:solidFill>
                <a:latin typeface="Bookman Old Style"/>
              </a:rPr>
              <a:t>TABLE NAME: DEMO_TABLE</a:t>
            </a:r>
            <a:endParaRPr lang="en-IN" sz="2000" b="0" strike="noStrike" spc="-1">
              <a:latin typeface="Arial"/>
            </a:endParaRPr>
          </a:p>
        </p:txBody>
      </p:sp>
      <p:pic>
        <p:nvPicPr>
          <p:cNvPr id="225" name="image3.png"/>
          <p:cNvPicPr/>
          <p:nvPr/>
        </p:nvPicPr>
        <p:blipFill>
          <a:blip r:embed="rId2"/>
          <a:stretch/>
        </p:blipFill>
        <p:spPr>
          <a:xfrm>
            <a:off x="1125360" y="1406880"/>
            <a:ext cx="10216080" cy="3920760"/>
          </a:xfrm>
          <a:prstGeom prst="rect">
            <a:avLst/>
          </a:prstGeom>
          <a:ln w="0">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p:nvPr/>
        </p:nvSpPr>
        <p:spPr>
          <a:xfrm>
            <a:off x="2865960" y="372240"/>
            <a:ext cx="6576480" cy="1325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3400" b="1" strike="noStrike" cap="all" spc="-1">
                <a:solidFill>
                  <a:srgbClr val="077ACC"/>
                </a:solidFill>
                <a:latin typeface="Bookman Old Style"/>
              </a:rPr>
              <a:t>JOINING STATUS TABLE</a:t>
            </a:r>
            <a:endParaRPr lang="en-IN" sz="3400" b="0" strike="noStrike" spc="-1">
              <a:latin typeface="Arial"/>
            </a:endParaRPr>
          </a:p>
        </p:txBody>
      </p:sp>
      <p:sp>
        <p:nvSpPr>
          <p:cNvPr id="227" name="TextBox 2"/>
          <p:cNvSpPr/>
          <p:nvPr/>
        </p:nvSpPr>
        <p:spPr>
          <a:xfrm>
            <a:off x="1222200" y="2004480"/>
            <a:ext cx="9864360" cy="390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15000"/>
              </a:lnSpc>
              <a:buClr>
                <a:srgbClr val="FFFFFF"/>
              </a:buClr>
              <a:buFont typeface="Arial"/>
              <a:buChar char="•"/>
            </a:pPr>
            <a:r>
              <a:rPr lang="en-IN" sz="1800" b="1" strike="noStrike" spc="-1">
                <a:solidFill>
                  <a:srgbClr val="FFFFFF"/>
                </a:solidFill>
                <a:latin typeface="Arial"/>
                <a:ea typeface="Arial"/>
              </a:rPr>
              <a:t>CREATE JOINING TABLE:</a:t>
            </a:r>
            <a:endParaRPr lang="en-IN" sz="1800" b="0" strike="noStrike" spc="-1">
              <a:latin typeface="Arial"/>
            </a:endParaRPr>
          </a:p>
          <a:p>
            <a:pPr>
              <a:lnSpc>
                <a:spcPct val="115000"/>
              </a:lnSpc>
            </a:pPr>
            <a:endParaRPr lang="en-IN" sz="1800" b="0" strike="noStrike" spc="-1">
              <a:latin typeface="Arial"/>
            </a:endParaRPr>
          </a:p>
          <a:p>
            <a:pPr>
              <a:lnSpc>
                <a:spcPct val="115000"/>
              </a:lnSpc>
            </a:pPr>
            <a:r>
              <a:rPr lang="en-IN" sz="1600" b="0" strike="noStrike" spc="-1">
                <a:solidFill>
                  <a:srgbClr val="FFFFFF"/>
                </a:solidFill>
                <a:latin typeface="Arial"/>
                <a:ea typeface="Arial"/>
              </a:rPr>
              <a:t>create table joining_table(id int, name string, email string, mobile bigint, course string, joining string, day string, time string, total_fee float)row format delimited fields terminated by ',' lines terminated by '\n' stored as textfile;</a:t>
            </a:r>
            <a:endParaRPr lang="en-IN" sz="1600" b="0" strike="noStrike" spc="-1">
              <a:latin typeface="Arial"/>
            </a:endParaRPr>
          </a:p>
          <a:p>
            <a:pPr>
              <a:lnSpc>
                <a:spcPct val="115000"/>
              </a:lnSpc>
            </a:pPr>
            <a:r>
              <a:rPr lang="en-IN" sz="1800" b="0" strike="noStrike" spc="-1">
                <a:solidFill>
                  <a:srgbClr val="FFFFFF"/>
                </a:solidFill>
                <a:latin typeface="Arial"/>
                <a:ea typeface="Arial"/>
              </a:rPr>
              <a:t> </a:t>
            </a:r>
            <a:endParaRPr lang="en-IN" sz="1800" b="0" strike="noStrike" spc="-1">
              <a:latin typeface="Arial"/>
            </a:endParaRPr>
          </a:p>
          <a:p>
            <a:pPr>
              <a:lnSpc>
                <a:spcPct val="115000"/>
              </a:lnSpc>
            </a:pPr>
            <a:endParaRPr lang="en-IN" sz="1800" b="0" strike="noStrike" spc="-1">
              <a:latin typeface="Arial"/>
            </a:endParaRPr>
          </a:p>
          <a:p>
            <a:pPr marL="285840" indent="-285120">
              <a:lnSpc>
                <a:spcPct val="115000"/>
              </a:lnSpc>
              <a:buClr>
                <a:srgbClr val="FFFFFF"/>
              </a:buClr>
              <a:buFont typeface="Arial"/>
              <a:buChar char="•"/>
            </a:pPr>
            <a:r>
              <a:rPr lang="en-IN" sz="1800" b="1" strike="noStrike" spc="-1">
                <a:solidFill>
                  <a:srgbClr val="FFFFFF"/>
                </a:solidFill>
                <a:latin typeface="Arial"/>
                <a:ea typeface="Arial"/>
              </a:rPr>
              <a:t>LOAD JOINING TABLE FROM MASTER TABLE QUERY:</a:t>
            </a:r>
            <a:endParaRPr lang="en-IN" sz="1800" b="0" strike="noStrike" spc="-1">
              <a:latin typeface="Arial"/>
            </a:endParaRPr>
          </a:p>
          <a:p>
            <a:pPr>
              <a:lnSpc>
                <a:spcPct val="115000"/>
              </a:lnSpc>
            </a:pPr>
            <a:r>
              <a:rPr lang="en-IN" sz="1800" b="0" strike="noStrike" spc="-1">
                <a:solidFill>
                  <a:srgbClr val="FFFFFF"/>
                </a:solidFill>
                <a:latin typeface="Arial"/>
                <a:ea typeface="Arial"/>
              </a:rPr>
              <a:t> </a:t>
            </a:r>
            <a:endParaRPr lang="en-IN" sz="1800" b="0" strike="noStrike" spc="-1">
              <a:latin typeface="Arial"/>
            </a:endParaRPr>
          </a:p>
          <a:p>
            <a:pPr>
              <a:lnSpc>
                <a:spcPct val="115000"/>
              </a:lnSpc>
            </a:pPr>
            <a:r>
              <a:rPr lang="en-IN" sz="1600" b="0" strike="noStrike" spc="-1">
                <a:solidFill>
                  <a:srgbClr val="FFFFFF"/>
                </a:solidFill>
                <a:latin typeface="Arial"/>
                <a:ea typeface="Arial"/>
              </a:rPr>
              <a:t>insert overwrite table joining_table select id, name, email, mobile, course, status2 as joining, concat_ws(':',substr(status1,12,8),substr(status1,9,2),substr(status1,21,3)) as day, substr(status1,25,4) as time, ((1-(discount/100))*fee) as total_fee from master where substr(status1,1,4)=='Join';</a:t>
            </a:r>
            <a:endParaRPr lang="en-IN" sz="1600" b="0" strike="noStrike" spc="-1">
              <a:latin typeface="Arial"/>
            </a:endParaRPr>
          </a:p>
          <a:p>
            <a:pPr>
              <a:lnSpc>
                <a:spcPct val="100000"/>
              </a:lnSpc>
            </a:pPr>
            <a:endParaRPr lang="en-IN" sz="1600" b="0" strike="noStrike" spc="-1">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p:nvPr/>
        </p:nvSpPr>
        <p:spPr>
          <a:xfrm>
            <a:off x="4422600" y="5652720"/>
            <a:ext cx="3507480" cy="36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000" lnSpcReduction="20000"/>
          </a:bodyPr>
          <a:lstStyle/>
          <a:p>
            <a:pPr>
              <a:lnSpc>
                <a:spcPct val="90000"/>
              </a:lnSpc>
            </a:pPr>
            <a:r>
              <a:rPr lang="en-IN" sz="1800" b="1" strike="noStrike" cap="all" spc="-1">
                <a:solidFill>
                  <a:srgbClr val="FFFFFF"/>
                </a:solidFill>
                <a:latin typeface="Bookman Old Style"/>
              </a:rPr>
              <a:t>TABLE NAME: JOINING_TABLE</a:t>
            </a:r>
            <a:endParaRPr lang="en-IN" sz="1800" b="0" strike="noStrike" spc="-1">
              <a:latin typeface="Arial"/>
            </a:endParaRPr>
          </a:p>
        </p:txBody>
      </p:sp>
      <p:pic>
        <p:nvPicPr>
          <p:cNvPr id="229" name="image2.png"/>
          <p:cNvPicPr/>
          <p:nvPr/>
        </p:nvPicPr>
        <p:blipFill>
          <a:blip r:embed="rId2"/>
          <a:stretch/>
        </p:blipFill>
        <p:spPr>
          <a:xfrm>
            <a:off x="1314720" y="1128960"/>
            <a:ext cx="10079280" cy="42865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itle 1"/>
          <p:cNvSpPr/>
          <p:nvPr/>
        </p:nvSpPr>
        <p:spPr>
          <a:xfrm>
            <a:off x="1510920" y="2330640"/>
            <a:ext cx="8617320" cy="57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marL="343080" indent="-342360">
              <a:lnSpc>
                <a:spcPct val="90000"/>
              </a:lnSpc>
              <a:buClr>
                <a:srgbClr val="FFFFFF"/>
              </a:buClr>
              <a:buFont typeface="Wingdings" charset="2"/>
              <a:buChar char=""/>
            </a:pPr>
            <a:r>
              <a:rPr lang="en-IN" sz="2000" b="1" strike="noStrike" cap="all" spc="-1">
                <a:solidFill>
                  <a:srgbClr val="FFFFFF"/>
                </a:solidFill>
                <a:latin typeface="Bookman Old Style"/>
              </a:rPr>
              <a:t>SIDHANT SEHGAL(Team Lead) –  DEVELOPER</a:t>
            </a:r>
            <a:endParaRPr lang="en-IN" sz="2000" b="0" strike="noStrike" spc="-1">
              <a:latin typeface="Arial"/>
            </a:endParaRPr>
          </a:p>
        </p:txBody>
      </p:sp>
      <p:sp>
        <p:nvSpPr>
          <p:cNvPr id="169" name="Text Placeholder 2"/>
          <p:cNvSpPr/>
          <p:nvPr/>
        </p:nvSpPr>
        <p:spPr>
          <a:xfrm>
            <a:off x="1446480" y="527760"/>
            <a:ext cx="9508320" cy="877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20000"/>
              </a:lnSpc>
              <a:spcBef>
                <a:spcPts val="1001"/>
              </a:spcBef>
              <a:tabLst>
                <a:tab pos="0" algn="l"/>
              </a:tabLst>
            </a:pPr>
            <a:r>
              <a:rPr lang="en-IN" sz="3600" b="1" strike="noStrike" spc="-1">
                <a:solidFill>
                  <a:srgbClr val="45ADF8"/>
                </a:solidFill>
                <a:latin typeface="Rockwell"/>
              </a:rPr>
              <a:t>ROLES AND RESPONSIBILITIES </a:t>
            </a:r>
            <a:endParaRPr lang="en-IN" sz="3600" b="0" strike="noStrike" spc="-1">
              <a:latin typeface="Arial"/>
            </a:endParaRPr>
          </a:p>
        </p:txBody>
      </p:sp>
      <p:sp>
        <p:nvSpPr>
          <p:cNvPr id="170" name="Title 1"/>
          <p:cNvSpPr/>
          <p:nvPr/>
        </p:nvSpPr>
        <p:spPr>
          <a:xfrm>
            <a:off x="1510920" y="3842280"/>
            <a:ext cx="7791120" cy="47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90000"/>
              </a:lnSpc>
              <a:buClr>
                <a:srgbClr val="FFFFFF"/>
              </a:buClr>
              <a:buFont typeface="Wingdings" charset="2"/>
              <a:buChar char=""/>
            </a:pPr>
            <a:r>
              <a:rPr lang="en-IN" sz="2000" b="1" strike="noStrike" spc="-1">
                <a:solidFill>
                  <a:srgbClr val="FFFFFF"/>
                </a:solidFill>
                <a:latin typeface="Bookman Old Style"/>
                <a:ea typeface="DejaVu Sans"/>
              </a:rPr>
              <a:t>RAJIB PRASAD – DATABASE ADMINISTRATOR </a:t>
            </a:r>
            <a:endParaRPr lang="en-IN" sz="2000" b="0" strike="noStrike" spc="-1">
              <a:latin typeface="Arial"/>
            </a:endParaRPr>
          </a:p>
        </p:txBody>
      </p:sp>
      <p:sp>
        <p:nvSpPr>
          <p:cNvPr id="171" name="Title 1"/>
          <p:cNvSpPr/>
          <p:nvPr/>
        </p:nvSpPr>
        <p:spPr>
          <a:xfrm>
            <a:off x="1510920" y="3159360"/>
            <a:ext cx="7298280" cy="57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90000"/>
              </a:lnSpc>
              <a:buClr>
                <a:srgbClr val="FFFFFF"/>
              </a:buClr>
              <a:buFont typeface="Wingdings" charset="2"/>
              <a:buChar char=""/>
            </a:pPr>
            <a:r>
              <a:rPr lang="en-IN" sz="2000" b="1" strike="noStrike" spc="-1" dirty="0">
                <a:solidFill>
                  <a:srgbClr val="FFFFFF"/>
                </a:solidFill>
                <a:latin typeface="Bookman Old Style"/>
                <a:ea typeface="DejaVu Sans"/>
              </a:rPr>
              <a:t>ALOK MISHRA – QUALITY ANALYST </a:t>
            </a:r>
            <a:endParaRPr lang="en-IN" sz="2000" b="0" strike="noStrike" spc="-1" dirty="0">
              <a:latin typeface="Arial"/>
            </a:endParaRPr>
          </a:p>
        </p:txBody>
      </p:sp>
      <p:sp>
        <p:nvSpPr>
          <p:cNvPr id="172" name="Title 1"/>
          <p:cNvSpPr/>
          <p:nvPr/>
        </p:nvSpPr>
        <p:spPr>
          <a:xfrm>
            <a:off x="1510920" y="4421160"/>
            <a:ext cx="9030600" cy="1055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343080" indent="-342360">
              <a:lnSpc>
                <a:spcPct val="90000"/>
              </a:lnSpc>
              <a:buClr>
                <a:srgbClr val="FFFFFF"/>
              </a:buClr>
              <a:buFont typeface="Wingdings" charset="2"/>
              <a:buChar char=""/>
            </a:pPr>
            <a:r>
              <a:rPr lang="en-IN" sz="2200" b="1" strike="noStrike" spc="-1" dirty="0">
                <a:solidFill>
                  <a:srgbClr val="FFFFFF"/>
                </a:solidFill>
                <a:latin typeface="Bookman Old Style"/>
                <a:ea typeface="DejaVu Sans"/>
              </a:rPr>
              <a:t>ABHILASH REDDY-  PRESENTATION &amp; DOCUMENTATION</a:t>
            </a:r>
            <a:endParaRPr lang="en-IN" sz="2200" b="0" strike="noStrike" spc="-1" dirty="0">
              <a:latin typeface="Arial"/>
            </a:endParaRPr>
          </a:p>
          <a:p>
            <a:pPr>
              <a:lnSpc>
                <a:spcPct val="90000"/>
              </a:lnSpc>
            </a:pPr>
            <a:endParaRPr lang="en-IN" sz="2200" b="0" strike="noStrike" spc="-1" dirty="0">
              <a:latin typeface="Arial"/>
            </a:endParaRPr>
          </a:p>
          <a:p>
            <a:pPr marL="343080" indent="-342360">
              <a:lnSpc>
                <a:spcPct val="90000"/>
              </a:lnSpc>
              <a:buClr>
                <a:srgbClr val="FFFFFF"/>
              </a:buClr>
              <a:buFont typeface="Wingdings" charset="2"/>
              <a:buChar char=""/>
            </a:pPr>
            <a:r>
              <a:rPr lang="en-IN" sz="2100" b="1" strike="noStrike" spc="-1" dirty="0">
                <a:solidFill>
                  <a:srgbClr val="FFFFFF"/>
                </a:solidFill>
                <a:latin typeface="Bookman Old Style"/>
                <a:ea typeface="DejaVu Sans"/>
              </a:rPr>
              <a:t>SAI RAYAVARAM -  DEPLOYMENT(GitHub)</a:t>
            </a:r>
            <a:endParaRPr lang="en-IN" sz="2100" b="0" strike="noStrike" spc="-1" dirty="0">
              <a:latin typeface="Arial"/>
            </a:endParaRPr>
          </a:p>
          <a:p>
            <a:pPr>
              <a:lnSpc>
                <a:spcPct val="90000"/>
              </a:lnSpc>
            </a:pPr>
            <a:endParaRPr lang="en-IN" sz="2100" b="0" strike="noStrike" spc="-1" dirty="0">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le 1"/>
          <p:cNvSpPr/>
          <p:nvPr/>
        </p:nvSpPr>
        <p:spPr>
          <a:xfrm>
            <a:off x="2804040" y="257760"/>
            <a:ext cx="6400800" cy="1325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3400" b="1" strike="noStrike" cap="all" spc="-1">
                <a:solidFill>
                  <a:srgbClr val="077ACC"/>
                </a:solidFill>
                <a:latin typeface="Bookman Old Style"/>
              </a:rPr>
              <a:t>PAYMENT STATUS TABLE</a:t>
            </a:r>
            <a:endParaRPr lang="en-IN" sz="3400" b="0" strike="noStrike" spc="-1">
              <a:latin typeface="Arial"/>
            </a:endParaRPr>
          </a:p>
        </p:txBody>
      </p:sp>
      <p:sp>
        <p:nvSpPr>
          <p:cNvPr id="231" name="TextBox 3"/>
          <p:cNvSpPr/>
          <p:nvPr/>
        </p:nvSpPr>
        <p:spPr>
          <a:xfrm>
            <a:off x="984600" y="1380240"/>
            <a:ext cx="10840320" cy="520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400" b="1" strike="noStrike" spc="-1">
                <a:solidFill>
                  <a:srgbClr val="FFFFFF"/>
                </a:solidFill>
                <a:latin typeface="Arial"/>
                <a:ea typeface="Arial"/>
              </a:rPr>
              <a:t>CREATE TEMPORARY PAYMENT TABLE:</a:t>
            </a:r>
            <a:endParaRPr lang="en-IN" sz="1400" b="0" strike="noStrike" spc="-1">
              <a:latin typeface="Arial"/>
            </a:endParaRPr>
          </a:p>
          <a:p>
            <a:pPr>
              <a:lnSpc>
                <a:spcPct val="100000"/>
              </a:lnSpc>
            </a:pPr>
            <a:endParaRPr lang="en-IN" sz="1400" b="0" strike="noStrike" spc="-1">
              <a:latin typeface="Arial"/>
            </a:endParaRPr>
          </a:p>
          <a:p>
            <a:pPr>
              <a:lnSpc>
                <a:spcPct val="100000"/>
              </a:lnSpc>
            </a:pPr>
            <a:r>
              <a:rPr lang="en-US" sz="1400" b="0" strike="noStrike" spc="-1">
                <a:solidFill>
                  <a:srgbClr val="FFFFFF"/>
                </a:solidFill>
                <a:latin typeface="Arial"/>
                <a:ea typeface="Arial"/>
              </a:rPr>
              <a:t>create table temp_payment_table(id int, name string, email string, mobile bigint, course string,total_fee float,paid float,payment_mode String,installment int,due_date String) row format delimited fields terminated by ',' </a:t>
            </a:r>
            <a:endParaRPr lang="en-IN" sz="1400" b="0" strike="noStrike" spc="-1">
              <a:latin typeface="Arial"/>
            </a:endParaRPr>
          </a:p>
          <a:p>
            <a:pPr>
              <a:lnSpc>
                <a:spcPct val="100000"/>
              </a:lnSpc>
            </a:pPr>
            <a:r>
              <a:rPr lang="en-US" sz="1400" b="0" strike="noStrike" spc="-1">
                <a:solidFill>
                  <a:srgbClr val="FFFFFF"/>
                </a:solidFill>
                <a:latin typeface="Arial"/>
                <a:ea typeface="Arial"/>
              </a:rPr>
              <a:t>lines terminated by '\n' stored as textfile;</a:t>
            </a:r>
            <a:endParaRPr lang="en-IN" sz="1400" b="0" strike="noStrike" spc="-1">
              <a:latin typeface="Arial"/>
            </a:endParaRPr>
          </a:p>
          <a:p>
            <a:pPr>
              <a:lnSpc>
                <a:spcPct val="100000"/>
              </a:lnSpc>
            </a:pPr>
            <a:endParaRPr lang="en-IN" sz="1400" b="0" strike="noStrike" spc="-1">
              <a:latin typeface="Arial"/>
            </a:endParaRPr>
          </a:p>
          <a:p>
            <a:pPr>
              <a:lnSpc>
                <a:spcPct val="100000"/>
              </a:lnSpc>
            </a:pPr>
            <a:endParaRPr lang="en-IN" sz="1400" b="0" strike="noStrike" spc="-1">
              <a:latin typeface="Arial"/>
            </a:endParaRPr>
          </a:p>
          <a:p>
            <a:pPr>
              <a:lnSpc>
                <a:spcPct val="100000"/>
              </a:lnSpc>
            </a:pPr>
            <a:r>
              <a:rPr lang="en-IN" sz="1400" b="1" strike="noStrike" spc="-1">
                <a:solidFill>
                  <a:srgbClr val="FFFFFF"/>
                </a:solidFill>
                <a:latin typeface="Arial"/>
                <a:ea typeface="Arial"/>
              </a:rPr>
              <a:t>LOAD DATA INTO TEMPORARY PAYMENT TABLE:</a:t>
            </a:r>
            <a:endParaRPr lang="en-IN" sz="1400" b="0" strike="noStrike" spc="-1">
              <a:latin typeface="Arial"/>
            </a:endParaRPr>
          </a:p>
          <a:p>
            <a:pPr>
              <a:lnSpc>
                <a:spcPct val="100000"/>
              </a:lnSpc>
            </a:pPr>
            <a:endParaRPr lang="en-IN" sz="1400" b="0" strike="noStrike" spc="-1">
              <a:latin typeface="Arial"/>
            </a:endParaRPr>
          </a:p>
          <a:p>
            <a:pPr>
              <a:lnSpc>
                <a:spcPct val="100000"/>
              </a:lnSpc>
            </a:pPr>
            <a:r>
              <a:rPr lang="en-US" sz="1400" b="0" strike="noStrike" spc="-1">
                <a:solidFill>
                  <a:srgbClr val="FFFFFF"/>
                </a:solidFill>
                <a:latin typeface="Arial"/>
                <a:ea typeface="Arial"/>
              </a:rPr>
              <a:t>load data local inpath '/home/cloudera/Desktop/payment_table' overwrite into table temp_payment_table;</a:t>
            </a:r>
            <a:endParaRPr lang="en-IN" sz="1400" b="0" strike="noStrike" spc="-1">
              <a:latin typeface="Arial"/>
            </a:endParaRPr>
          </a:p>
          <a:p>
            <a:pPr>
              <a:lnSpc>
                <a:spcPct val="100000"/>
              </a:lnSpc>
            </a:pPr>
            <a:endParaRPr lang="en-IN" sz="1400" b="0" strike="noStrike" spc="-1">
              <a:latin typeface="Arial"/>
            </a:endParaRPr>
          </a:p>
          <a:p>
            <a:pPr>
              <a:lnSpc>
                <a:spcPct val="100000"/>
              </a:lnSpc>
            </a:pPr>
            <a:endParaRPr lang="en-IN" sz="1400" b="0" strike="noStrike" spc="-1">
              <a:latin typeface="Arial"/>
            </a:endParaRPr>
          </a:p>
          <a:p>
            <a:pPr>
              <a:lnSpc>
                <a:spcPct val="100000"/>
              </a:lnSpc>
            </a:pPr>
            <a:r>
              <a:rPr lang="en-IN" sz="1400" b="1" strike="noStrike" spc="-1">
                <a:solidFill>
                  <a:srgbClr val="FFFFFF"/>
                </a:solidFill>
                <a:latin typeface="Arial"/>
                <a:ea typeface="Arial"/>
              </a:rPr>
              <a:t>CREATE ORC PAYMENT TABLE:</a:t>
            </a:r>
            <a:endParaRPr lang="en-IN" sz="1400" b="0" strike="noStrike" spc="-1">
              <a:latin typeface="Arial"/>
            </a:endParaRPr>
          </a:p>
          <a:p>
            <a:pPr>
              <a:lnSpc>
                <a:spcPct val="100000"/>
              </a:lnSpc>
            </a:pPr>
            <a:endParaRPr lang="en-IN" sz="1400" b="0" strike="noStrike" spc="-1">
              <a:latin typeface="Arial"/>
            </a:endParaRPr>
          </a:p>
          <a:p>
            <a:pPr>
              <a:lnSpc>
                <a:spcPct val="100000"/>
              </a:lnSpc>
            </a:pPr>
            <a:r>
              <a:rPr lang="en-US" sz="1400" b="0" strike="noStrike" spc="-1">
                <a:solidFill>
                  <a:srgbClr val="FFFFFF"/>
                </a:solidFill>
                <a:latin typeface="Arial"/>
                <a:ea typeface="Arial"/>
              </a:rPr>
              <a:t>create table payment_table(id int, name string, email string, mobile bigint, course string,total_fee float,paid float,payment_mode String,installment int,due_date String) </a:t>
            </a:r>
            <a:endParaRPr lang="en-IN" sz="1400" b="0" strike="noStrike" spc="-1">
              <a:latin typeface="Arial"/>
            </a:endParaRPr>
          </a:p>
          <a:p>
            <a:pPr>
              <a:lnSpc>
                <a:spcPct val="100000"/>
              </a:lnSpc>
            </a:pPr>
            <a:r>
              <a:rPr lang="en-US" sz="1400" b="0" strike="noStrike" spc="-1">
                <a:solidFill>
                  <a:srgbClr val="FFFFFF"/>
                </a:solidFill>
                <a:latin typeface="Arial"/>
                <a:ea typeface="Arial"/>
              </a:rPr>
              <a:t>clustered by (id) into 2 buckets stored as orc tblproperties('transactional'='true’);</a:t>
            </a:r>
            <a:endParaRPr lang="en-IN" sz="1400" b="0" strike="noStrike" spc="-1">
              <a:latin typeface="Arial"/>
            </a:endParaRPr>
          </a:p>
          <a:p>
            <a:pPr>
              <a:lnSpc>
                <a:spcPct val="100000"/>
              </a:lnSpc>
            </a:pPr>
            <a:endParaRPr lang="en-IN" sz="1400" b="0" strike="noStrike" spc="-1">
              <a:latin typeface="Arial"/>
            </a:endParaRPr>
          </a:p>
          <a:p>
            <a:pPr>
              <a:lnSpc>
                <a:spcPct val="100000"/>
              </a:lnSpc>
            </a:pPr>
            <a:endParaRPr lang="en-IN" sz="1400" b="0" strike="noStrike" spc="-1">
              <a:latin typeface="Arial"/>
            </a:endParaRPr>
          </a:p>
          <a:p>
            <a:pPr>
              <a:lnSpc>
                <a:spcPct val="100000"/>
              </a:lnSpc>
            </a:pPr>
            <a:r>
              <a:rPr lang="en-US" sz="1400" b="1" strike="noStrike" spc="-1">
                <a:solidFill>
                  <a:srgbClr val="FFFFFF"/>
                </a:solidFill>
                <a:latin typeface="Arial"/>
                <a:ea typeface="Arial"/>
              </a:rPr>
              <a:t>TRANSFER DATA FROM TEMPORARY TABLE TO ORC TABLE:</a:t>
            </a:r>
            <a:endParaRPr lang="en-IN" sz="1400" b="0" strike="noStrike" spc="-1">
              <a:latin typeface="Arial"/>
            </a:endParaRPr>
          </a:p>
          <a:p>
            <a:pPr>
              <a:lnSpc>
                <a:spcPct val="100000"/>
              </a:lnSpc>
            </a:pPr>
            <a:endParaRPr lang="en-IN" sz="1400" b="0" strike="noStrike" spc="-1">
              <a:latin typeface="Arial"/>
            </a:endParaRPr>
          </a:p>
          <a:p>
            <a:pPr>
              <a:lnSpc>
                <a:spcPct val="100000"/>
              </a:lnSpc>
            </a:pPr>
            <a:r>
              <a:rPr lang="en-US" sz="1400" b="0" strike="noStrike" spc="-1">
                <a:solidFill>
                  <a:srgbClr val="FFFFFF"/>
                </a:solidFill>
                <a:latin typeface="Arial"/>
                <a:ea typeface="Arial"/>
              </a:rPr>
              <a:t>insert into table payment_table select * from temp_payment_table;</a:t>
            </a:r>
            <a:endParaRPr lang="en-IN" sz="1400" b="0" strike="noStrike" spc="-1">
              <a:latin typeface="Arial"/>
            </a:endParaRPr>
          </a:p>
          <a:p>
            <a:pPr>
              <a:lnSpc>
                <a:spcPct val="100000"/>
              </a:lnSpc>
            </a:pPr>
            <a:r>
              <a:rPr lang="en-IN" sz="1400" b="0" strike="noStrike" spc="-1">
                <a:solidFill>
                  <a:srgbClr val="FFFFFF"/>
                </a:solidFill>
                <a:latin typeface="Rockwell"/>
                <a:ea typeface="Arial"/>
              </a:rPr>
              <a:t> </a:t>
            </a:r>
            <a:endParaRPr lang="en-IN" sz="1400" b="0" strike="noStrike" spc="-1">
              <a:latin typeface="Arial"/>
            </a:endParaRPr>
          </a:p>
          <a:p>
            <a:pPr>
              <a:lnSpc>
                <a:spcPct val="100000"/>
              </a:lnSpc>
            </a:pPr>
            <a:endParaRPr lang="en-IN" sz="14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p:nvPr/>
        </p:nvSpPr>
        <p:spPr>
          <a:xfrm>
            <a:off x="4192920" y="5274720"/>
            <a:ext cx="3805560" cy="43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fontScale="92500"/>
          </a:bodyPr>
          <a:lstStyle/>
          <a:p>
            <a:pPr algn="ctr">
              <a:lnSpc>
                <a:spcPct val="90000"/>
              </a:lnSpc>
            </a:pPr>
            <a:r>
              <a:rPr lang="en-IN" sz="1800" b="1" strike="noStrike" cap="all" spc="-1">
                <a:solidFill>
                  <a:srgbClr val="FFFFFF"/>
                </a:solidFill>
                <a:latin typeface="Bookman Old Style"/>
              </a:rPr>
              <a:t>TABLE NAME: PAYMENT TABLE</a:t>
            </a:r>
            <a:endParaRPr lang="en-IN" sz="1800" b="0" strike="noStrike" spc="-1">
              <a:latin typeface="Arial"/>
            </a:endParaRPr>
          </a:p>
        </p:txBody>
      </p:sp>
      <p:pic>
        <p:nvPicPr>
          <p:cNvPr id="233" name="Picture 3"/>
          <p:cNvPicPr/>
          <p:nvPr/>
        </p:nvPicPr>
        <p:blipFill>
          <a:blip r:embed="rId2"/>
          <a:srcRect l="3967" t="34624" r="4592" b="10131"/>
          <a:stretch/>
        </p:blipFill>
        <p:spPr>
          <a:xfrm>
            <a:off x="1134360" y="1046160"/>
            <a:ext cx="10339200" cy="3788640"/>
          </a:xfrm>
          <a:prstGeom prst="rect">
            <a:avLst/>
          </a:prstGeom>
          <a:ln w="0">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1"/>
          <p:cNvSpPr/>
          <p:nvPr/>
        </p:nvSpPr>
        <p:spPr>
          <a:xfrm>
            <a:off x="880920" y="549720"/>
            <a:ext cx="10352880" cy="559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400" b="1" strike="noStrike" cap="all" spc="-1">
                <a:solidFill>
                  <a:srgbClr val="45ADF8"/>
                </a:solidFill>
                <a:latin typeface="Bookman Old Style"/>
              </a:rPr>
              <a:t>SOME OPERATIONS</a:t>
            </a:r>
            <a:endParaRPr lang="en-IN" sz="3400" b="0" strike="noStrike" spc="-1">
              <a:latin typeface="Arial"/>
            </a:endParaRPr>
          </a:p>
        </p:txBody>
      </p:sp>
      <p:pic>
        <p:nvPicPr>
          <p:cNvPr id="235" name="image3.png"/>
          <p:cNvPicPr/>
          <p:nvPr/>
        </p:nvPicPr>
        <p:blipFill>
          <a:blip r:embed="rId2"/>
          <a:stretch/>
        </p:blipFill>
        <p:spPr>
          <a:xfrm>
            <a:off x="941760" y="3102120"/>
            <a:ext cx="10266840" cy="3570840"/>
          </a:xfrm>
          <a:prstGeom prst="rect">
            <a:avLst/>
          </a:prstGeom>
          <a:ln w="0">
            <a:noFill/>
          </a:ln>
        </p:spPr>
      </p:pic>
      <p:sp>
        <p:nvSpPr>
          <p:cNvPr id="236" name="Rectangle 3"/>
          <p:cNvSpPr/>
          <p:nvPr/>
        </p:nvSpPr>
        <p:spPr>
          <a:xfrm>
            <a:off x="677160" y="1209960"/>
            <a:ext cx="10796400" cy="2007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tabLst>
                <a:tab pos="0" algn="l"/>
              </a:tabLst>
            </a:pPr>
            <a:r>
              <a:rPr lang="en-US" sz="1400" b="1" u="sng" strike="noStrike" spc="-1">
                <a:solidFill>
                  <a:srgbClr val="FFFFFF"/>
                </a:solidFill>
                <a:uFillTx/>
                <a:latin typeface="Arial"/>
                <a:ea typeface="Arial"/>
              </a:rPr>
              <a:t>DEMO WEEKDAY TABLE:</a:t>
            </a:r>
            <a:r>
              <a:rPr lang="en-US" sz="1400" b="0" strike="noStrike" spc="-1">
                <a:solidFill>
                  <a:srgbClr val="FFFFFF"/>
                </a:solidFill>
                <a:latin typeface="Arial"/>
                <a:ea typeface="Arial"/>
              </a:rPr>
              <a:t> (Students who book demo on weekdays)</a:t>
            </a:r>
            <a:endParaRPr lang="en-IN" sz="1400" b="0" strike="noStrike" spc="-1">
              <a:latin typeface="Arial"/>
            </a:endParaRPr>
          </a:p>
          <a:p>
            <a:pPr>
              <a:lnSpc>
                <a:spcPct val="100000"/>
              </a:lnSpc>
              <a:tabLst>
                <a:tab pos="0" algn="l"/>
              </a:tabLst>
            </a:pPr>
            <a:endParaRPr lang="en-IN" sz="1400" b="0" strike="noStrike" spc="-1">
              <a:latin typeface="Arial"/>
            </a:endParaRPr>
          </a:p>
          <a:p>
            <a:pPr>
              <a:lnSpc>
                <a:spcPct val="100000"/>
              </a:lnSpc>
              <a:tabLst>
                <a:tab pos="0" algn="l"/>
              </a:tabLst>
            </a:pPr>
            <a:r>
              <a:rPr lang="en-US" sz="1400" b="0" strike="noStrike" spc="-1">
                <a:solidFill>
                  <a:srgbClr val="FFFFFF"/>
                </a:solidFill>
                <a:latin typeface="Arial"/>
                <a:ea typeface="Arial"/>
              </a:rPr>
              <a:t>create table demo_wd(id int, name string, email string, mobile bigint, course string, demo string, day string, time string) row format delimited fields terminated by ',' lines terminated by '\n' stored as textfile;</a:t>
            </a:r>
            <a:endParaRPr lang="en-IN" sz="1400" b="0" strike="noStrike" spc="-1">
              <a:latin typeface="Arial"/>
            </a:endParaRPr>
          </a:p>
          <a:p>
            <a:pPr>
              <a:lnSpc>
                <a:spcPct val="100000"/>
              </a:lnSpc>
              <a:tabLst>
                <a:tab pos="0" algn="l"/>
              </a:tabLst>
            </a:pPr>
            <a:endParaRPr lang="en-IN" sz="1400" b="0" strike="noStrike" spc="-1">
              <a:latin typeface="Arial"/>
            </a:endParaRPr>
          </a:p>
          <a:p>
            <a:pPr>
              <a:lnSpc>
                <a:spcPct val="100000"/>
              </a:lnSpc>
              <a:tabLst>
                <a:tab pos="0" algn="l"/>
              </a:tabLst>
            </a:pPr>
            <a:r>
              <a:rPr lang="en-US" sz="1400" b="0" strike="noStrike" spc="-1">
                <a:solidFill>
                  <a:srgbClr val="FFFFFF"/>
                </a:solidFill>
                <a:latin typeface="Arial"/>
                <a:ea typeface="Arial"/>
              </a:rPr>
              <a:t>insert overwrite table demo_wd select id, name, email, mobile, course, status2 as demo, concat_ws(':',substr(status1,9,8),substr(status1,6,2),substr(status1,18,3)) as day, substr(status1,22,4) as time from master where substr(status1,1,4)=='Demo' and substr(status1,6,2)=='WD';</a:t>
            </a:r>
            <a:endParaRPr lang="en-IN" sz="1400" b="0" strike="noStrike" spc="-1">
              <a:latin typeface="Arial"/>
            </a:endParaRPr>
          </a:p>
          <a:p>
            <a:pPr>
              <a:lnSpc>
                <a:spcPct val="100000"/>
              </a:lnSpc>
              <a:tabLst>
                <a:tab pos="0" algn="l"/>
              </a:tabLst>
            </a:pPr>
            <a:endParaRPr lang="en-IN" sz="1400" b="0" strike="noStrike" spc="-1">
              <a:latin typeface="Arial"/>
            </a:endParaRPr>
          </a:p>
        </p:txBody>
      </p:sp>
      <p:sp>
        <p:nvSpPr>
          <p:cNvPr id="237" name="Rectangle 5"/>
          <p:cNvSpPr/>
          <p:nvPr/>
        </p:nvSpPr>
        <p:spPr>
          <a:xfrm flipV="1">
            <a:off x="0" y="6132600"/>
            <a:ext cx="12115080" cy="45000"/>
          </a:xfrm>
          <a:prstGeom prst="rect">
            <a:avLst/>
          </a:prstGeom>
          <a:noFill/>
          <a:ln w="0">
            <a:noFill/>
          </a:ln>
        </p:spPr>
        <p:style>
          <a:lnRef idx="0">
            <a:scrgbClr r="0" g="0" b="0"/>
          </a:lnRef>
          <a:fillRef idx="0">
            <a:scrgbClr r="0" g="0" b="0"/>
          </a:fillRef>
          <a:effectRef idx="0">
            <a:scrgbClr r="0" g="0" b="0"/>
          </a:effectRef>
          <a:fontRef idx="minor"/>
        </p:style>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Rectangle 2"/>
          <p:cNvSpPr/>
          <p:nvPr/>
        </p:nvSpPr>
        <p:spPr>
          <a:xfrm rot="10800000" flipV="1">
            <a:off x="809640" y="622080"/>
            <a:ext cx="11455560" cy="246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nSpc>
                <a:spcPct val="100000"/>
              </a:lnSpc>
              <a:tabLst>
                <a:tab pos="0" algn="l"/>
              </a:tabLst>
            </a:pPr>
            <a:r>
              <a:rPr lang="en-US" sz="1600" b="1" u="sng" strike="noStrike" spc="-1">
                <a:solidFill>
                  <a:srgbClr val="FFFFFF"/>
                </a:solidFill>
                <a:uFillTx/>
                <a:latin typeface="Arial"/>
                <a:ea typeface="Arial"/>
              </a:rPr>
              <a:t>DEMO WEEKEND TABLE: </a:t>
            </a:r>
            <a:r>
              <a:rPr lang="en-US" sz="1400" b="0" strike="noStrike" spc="-1">
                <a:solidFill>
                  <a:srgbClr val="FFFFFF"/>
                </a:solidFill>
                <a:latin typeface="Arial"/>
                <a:ea typeface="Arial"/>
              </a:rPr>
              <a:t>(Students who book demo on weekdays)</a:t>
            </a:r>
            <a:endParaRPr lang="en-IN" sz="1400" b="0" strike="noStrike" spc="-1">
              <a:latin typeface="Arial"/>
            </a:endParaRPr>
          </a:p>
          <a:p>
            <a:pPr>
              <a:lnSpc>
                <a:spcPct val="100000"/>
              </a:lnSpc>
              <a:tabLst>
                <a:tab pos="0" algn="l"/>
              </a:tabLst>
            </a:pPr>
            <a:endParaRPr lang="en-IN" sz="1400" b="0" strike="noStrike" spc="-1">
              <a:latin typeface="Arial"/>
            </a:endParaRPr>
          </a:p>
          <a:p>
            <a:pPr>
              <a:lnSpc>
                <a:spcPct val="100000"/>
              </a:lnSpc>
              <a:tabLst>
                <a:tab pos="0" algn="l"/>
              </a:tabLst>
            </a:pPr>
            <a:endParaRPr lang="en-IN" sz="1400" b="0" strike="noStrike" spc="-1">
              <a:latin typeface="Arial"/>
            </a:endParaRPr>
          </a:p>
          <a:p>
            <a:pPr>
              <a:lnSpc>
                <a:spcPct val="100000"/>
              </a:lnSpc>
              <a:tabLst>
                <a:tab pos="0" algn="l"/>
              </a:tabLst>
            </a:pPr>
            <a:r>
              <a:rPr lang="en-US" sz="1600" b="0" strike="noStrike" spc="-1">
                <a:solidFill>
                  <a:srgbClr val="FFFFFF"/>
                </a:solidFill>
                <a:latin typeface="Arial"/>
                <a:ea typeface="Arial"/>
              </a:rPr>
              <a:t>create table demo_we(id int, name string, email string, mobile bigint, course string, demo string, day string, time string) </a:t>
            </a:r>
            <a:endParaRPr lang="en-IN" sz="1600" b="0" strike="noStrike" spc="-1">
              <a:latin typeface="Arial"/>
            </a:endParaRPr>
          </a:p>
          <a:p>
            <a:pPr>
              <a:lnSpc>
                <a:spcPct val="100000"/>
              </a:lnSpc>
              <a:tabLst>
                <a:tab pos="0" algn="l"/>
              </a:tabLst>
            </a:pPr>
            <a:r>
              <a:rPr lang="en-US" sz="1600" b="0" strike="noStrike" spc="-1">
                <a:solidFill>
                  <a:srgbClr val="FFFFFF"/>
                </a:solidFill>
                <a:latin typeface="Arial"/>
                <a:ea typeface="Arial"/>
              </a:rPr>
              <a:t>row format delimited fields terminated by ',' lines terminated by '\n' stored as textfile;</a:t>
            </a:r>
            <a:endParaRPr lang="en-IN" sz="1600" b="0" strike="noStrike" spc="-1">
              <a:latin typeface="Arial"/>
            </a:endParaRPr>
          </a:p>
          <a:p>
            <a:pPr>
              <a:lnSpc>
                <a:spcPct val="100000"/>
              </a:lnSpc>
              <a:tabLst>
                <a:tab pos="0" algn="l"/>
              </a:tabLst>
            </a:pPr>
            <a:endParaRPr lang="en-IN" sz="1600" b="0" strike="noStrike" spc="-1">
              <a:latin typeface="Arial"/>
            </a:endParaRPr>
          </a:p>
          <a:p>
            <a:pPr>
              <a:lnSpc>
                <a:spcPct val="100000"/>
              </a:lnSpc>
              <a:tabLst>
                <a:tab pos="0" algn="l"/>
              </a:tabLst>
            </a:pPr>
            <a:r>
              <a:rPr lang="en-US" sz="1600" b="0" strike="noStrike" spc="-1">
                <a:solidFill>
                  <a:srgbClr val="FFFFFF"/>
                </a:solidFill>
                <a:latin typeface="Arial"/>
                <a:ea typeface="Arial"/>
              </a:rPr>
              <a:t>insert overwrite table demo_we select id, name, email, mobile, course, status2 as demo,</a:t>
            </a:r>
            <a:endParaRPr lang="en-IN" sz="1600" b="0" strike="noStrike" spc="-1">
              <a:latin typeface="Arial"/>
            </a:endParaRPr>
          </a:p>
          <a:p>
            <a:pPr>
              <a:lnSpc>
                <a:spcPct val="100000"/>
              </a:lnSpc>
              <a:tabLst>
                <a:tab pos="0" algn="l"/>
              </a:tabLst>
            </a:pPr>
            <a:r>
              <a:rPr lang="en-US" sz="1600" b="0" strike="noStrike" spc="-1">
                <a:solidFill>
                  <a:srgbClr val="FFFFFF"/>
                </a:solidFill>
                <a:latin typeface="Arial"/>
                <a:ea typeface="Arial"/>
              </a:rPr>
              <a:t> concat_ws(':',substr(status1,9,8),substr(status1,6,2),substr(status1,18,3)) as day, substr(status1,22,4) as time </a:t>
            </a:r>
            <a:endParaRPr lang="en-IN" sz="1600" b="0" strike="noStrike" spc="-1">
              <a:latin typeface="Arial"/>
            </a:endParaRPr>
          </a:p>
          <a:p>
            <a:pPr>
              <a:lnSpc>
                <a:spcPct val="100000"/>
              </a:lnSpc>
              <a:tabLst>
                <a:tab pos="0" algn="l"/>
              </a:tabLst>
            </a:pPr>
            <a:r>
              <a:rPr lang="en-US" sz="1600" b="0" strike="noStrike" spc="-1">
                <a:solidFill>
                  <a:srgbClr val="FFFFFF"/>
                </a:solidFill>
                <a:latin typeface="Arial"/>
                <a:ea typeface="Arial"/>
              </a:rPr>
              <a:t>from master where substr(status1,1,4)=='Demo' and substr(status1,6,2)=='WE';</a:t>
            </a:r>
            <a:endParaRPr lang="en-IN" sz="1600" b="0" strike="noStrike" spc="-1">
              <a:latin typeface="Arial"/>
            </a:endParaRPr>
          </a:p>
          <a:p>
            <a:pPr>
              <a:lnSpc>
                <a:spcPct val="100000"/>
              </a:lnSpc>
              <a:tabLst>
                <a:tab pos="0" algn="l"/>
              </a:tabLst>
            </a:pPr>
            <a:endParaRPr lang="en-IN" sz="1600" b="0" strike="noStrike" spc="-1">
              <a:latin typeface="Arial"/>
            </a:endParaRPr>
          </a:p>
        </p:txBody>
      </p:sp>
      <p:pic>
        <p:nvPicPr>
          <p:cNvPr id="239" name="image2.png"/>
          <p:cNvPicPr/>
          <p:nvPr/>
        </p:nvPicPr>
        <p:blipFill>
          <a:blip r:embed="rId2"/>
          <a:stretch/>
        </p:blipFill>
        <p:spPr>
          <a:xfrm>
            <a:off x="808920" y="2917800"/>
            <a:ext cx="10268640" cy="3619080"/>
          </a:xfrm>
          <a:prstGeom prst="rect">
            <a:avLst/>
          </a:prstGeom>
          <a:ln w="0">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p:nvPr/>
        </p:nvSpPr>
        <p:spPr>
          <a:xfrm>
            <a:off x="913680" y="609480"/>
            <a:ext cx="10352880" cy="1325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400" b="1" strike="noStrike" cap="all" spc="-1">
                <a:solidFill>
                  <a:srgbClr val="45ADF8"/>
                </a:solidFill>
                <a:latin typeface="Bookman Old Style"/>
              </a:rPr>
              <a:t>CONCLUSION</a:t>
            </a:r>
            <a:endParaRPr lang="en-IN" sz="3400" b="0" strike="noStrike" spc="-1">
              <a:latin typeface="Arial"/>
            </a:endParaRPr>
          </a:p>
        </p:txBody>
      </p:sp>
      <p:sp>
        <p:nvSpPr>
          <p:cNvPr id="241" name="TextBox 2"/>
          <p:cNvSpPr/>
          <p:nvPr/>
        </p:nvSpPr>
        <p:spPr>
          <a:xfrm>
            <a:off x="1521000" y="2171880"/>
            <a:ext cx="9653400" cy="255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en-US" sz="1800" b="0" strike="noStrike" spc="-1">
                <a:solidFill>
                  <a:srgbClr val="FFFFFF"/>
                </a:solidFill>
                <a:latin typeface="Rockwell"/>
                <a:ea typeface="DejaVu Sans"/>
              </a:rPr>
              <a:t>In the course of this project we have learnt and become confident in handling the creation of databases, tables and the transfer of data through the system.</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marL="285840" indent="-285120">
              <a:lnSpc>
                <a:spcPct val="100000"/>
              </a:lnSpc>
              <a:buClr>
                <a:srgbClr val="FFFFFF"/>
              </a:buClr>
              <a:buFont typeface="Arial"/>
              <a:buChar char="•"/>
            </a:pPr>
            <a:r>
              <a:rPr lang="en-US" sz="1800" b="0" strike="noStrike" spc="-1">
                <a:solidFill>
                  <a:srgbClr val="FFFFFF"/>
                </a:solidFill>
                <a:latin typeface="Rockwell"/>
                <a:ea typeface="DejaVu Sans"/>
              </a:rPr>
              <a:t>In conclusion, a database is a far more efficient mechanism to store and organize data than spreadsheets. It allows for a centralized facility that can easily be modified and quickly shared among multiple users.</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le 1"/>
          <p:cNvSpPr/>
          <p:nvPr/>
        </p:nvSpPr>
        <p:spPr>
          <a:xfrm>
            <a:off x="913680" y="609480"/>
            <a:ext cx="10352880" cy="1325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400" b="1" strike="noStrike" cap="all" spc="-1">
                <a:solidFill>
                  <a:srgbClr val="FFFFFF"/>
                </a:solidFill>
                <a:latin typeface="Bookman Old Style"/>
              </a:rPr>
              <a:t>REFERENCES </a:t>
            </a:r>
            <a:endParaRPr lang="en-IN" sz="3400" b="0" strike="noStrike" spc="-1">
              <a:latin typeface="Arial"/>
            </a:endParaRPr>
          </a:p>
        </p:txBody>
      </p:sp>
      <p:sp>
        <p:nvSpPr>
          <p:cNvPr id="243" name="TextBox 2"/>
          <p:cNvSpPr/>
          <p:nvPr/>
        </p:nvSpPr>
        <p:spPr>
          <a:xfrm>
            <a:off x="685800" y="2453040"/>
            <a:ext cx="10769760" cy="2558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Arial"/>
              <a:buChar char="•"/>
            </a:pPr>
            <a:r>
              <a:rPr lang="fr-FR" sz="1800" b="0" u="sng" strike="noStrike" spc="-1">
                <a:solidFill>
                  <a:srgbClr val="6BA9DA"/>
                </a:solidFill>
                <a:uFillTx/>
                <a:latin typeface="Rockwell"/>
                <a:ea typeface="DejaVu Sans"/>
                <a:hlinkClick r:id="rId2"/>
              </a:rPr>
              <a:t>https://stackoverflow.com/questions/34198339/attempt-to-do-update-or-delete-using-transaction-manager-that-does-not-support-t</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marL="285840" indent="-285120">
              <a:lnSpc>
                <a:spcPct val="100000"/>
              </a:lnSpc>
              <a:buClr>
                <a:srgbClr val="FFFFFF"/>
              </a:buClr>
              <a:buFont typeface="Arial"/>
              <a:buChar char="•"/>
            </a:pPr>
            <a:r>
              <a:rPr lang="fr-FR" sz="1800" b="0" u="sng" strike="noStrike" spc="-1">
                <a:solidFill>
                  <a:srgbClr val="6BA9DA"/>
                </a:solidFill>
                <a:uFillTx/>
                <a:latin typeface="Rockwell"/>
                <a:ea typeface="DejaVu Sans"/>
                <a:hlinkClick r:id="rId3"/>
              </a:rPr>
              <a:t>https://intellipaat.com/community/6520/loading-data-from-a-txt-file-to-table-stored-as-orc-in-hive</a:t>
            </a:r>
            <a:endParaRPr lang="en-IN" sz="1800" b="0" strike="noStrike" spc="-1">
              <a:latin typeface="Arial"/>
            </a:endParaRPr>
          </a:p>
          <a:p>
            <a:pPr>
              <a:lnSpc>
                <a:spcPct val="100000"/>
              </a:lnSpc>
            </a:pPr>
            <a:endParaRPr lang="en-IN" sz="1800" b="0" strike="noStrike" spc="-1">
              <a:latin typeface="Arial"/>
            </a:endParaRPr>
          </a:p>
          <a:p>
            <a:pPr marL="285840" indent="-285120">
              <a:lnSpc>
                <a:spcPct val="100000"/>
              </a:lnSpc>
              <a:buClr>
                <a:srgbClr val="FFFFFF"/>
              </a:buClr>
              <a:buFont typeface="Arial"/>
              <a:buChar char="•"/>
            </a:pPr>
            <a:r>
              <a:rPr lang="en-IN" sz="1800" b="0" u="sng" strike="noStrike" spc="-1">
                <a:solidFill>
                  <a:srgbClr val="6BA9DA"/>
                </a:solidFill>
                <a:uFillTx/>
                <a:latin typeface="Rockwell"/>
                <a:ea typeface="DejaVu Sans"/>
                <a:hlinkClick r:id="rId4"/>
              </a:rPr>
              <a:t>https://prwatech.in/blog/hadoop/hadoop-hive-test-case/</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p:nvPr/>
        </p:nvSpPr>
        <p:spPr>
          <a:xfrm>
            <a:off x="289440" y="2765880"/>
            <a:ext cx="11086920" cy="1325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90000"/>
              </a:lnSpc>
            </a:pPr>
            <a:r>
              <a:rPr lang="en-IN" sz="4800" b="1" strike="noStrike" cap="all" spc="-1">
                <a:solidFill>
                  <a:srgbClr val="FFFFFF"/>
                </a:solidFill>
                <a:latin typeface="Bookman Old Style"/>
              </a:rPr>
              <a:t>THANK  YOU</a:t>
            </a:r>
            <a:endParaRPr lang="en-IN" sz="4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p:nvPr/>
        </p:nvSpPr>
        <p:spPr>
          <a:xfrm>
            <a:off x="913680" y="609480"/>
            <a:ext cx="10352880" cy="1325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400" b="1" strike="noStrike" cap="all" spc="-1">
                <a:solidFill>
                  <a:srgbClr val="45ADF8"/>
                </a:solidFill>
                <a:latin typeface="Bookman Old Style"/>
              </a:rPr>
              <a:t>Table of content</a:t>
            </a:r>
            <a:endParaRPr lang="en-IN" sz="3400" b="0" strike="noStrike" spc="-1">
              <a:latin typeface="Arial"/>
            </a:endParaRPr>
          </a:p>
        </p:txBody>
      </p:sp>
      <p:sp>
        <p:nvSpPr>
          <p:cNvPr id="154" name="Content Placeholder 2"/>
          <p:cNvSpPr/>
          <p:nvPr/>
        </p:nvSpPr>
        <p:spPr>
          <a:xfrm>
            <a:off x="913680" y="2095920"/>
            <a:ext cx="4580640" cy="454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rPr>
              <a:t>OBJECTIVE</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rPr>
              <a:t>TOOLS AND TECHNOLOGIES</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rPr>
              <a:t>SYSTEM CONFIGURATION</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rPr>
              <a:t>FEATURES</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rPr>
              <a:t>DATA FLOW DIAGRAM</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rPr>
              <a:t>TABLE CREATION ON MYSQL</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rPr>
              <a:t>TRANSFER TABLE MYSQL TO HDFS</a:t>
            </a:r>
            <a:endParaRPr lang="en-IN" sz="2000"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TABLE CONFIGURATION </a:t>
            </a:r>
            <a:endParaRPr lang="en-IN" sz="2000" b="0" strike="noStrike" spc="-1" dirty="0">
              <a:latin typeface="Arial"/>
            </a:endParaRPr>
          </a:p>
          <a:p>
            <a:pPr>
              <a:lnSpc>
                <a:spcPct val="120000"/>
              </a:lnSpc>
              <a:spcBef>
                <a:spcPts val="1001"/>
              </a:spcBef>
            </a:pPr>
            <a:endParaRPr lang="en-IN" sz="2000" b="0" strike="noStrike" spc="-1" dirty="0">
              <a:latin typeface="Arial"/>
            </a:endParaRPr>
          </a:p>
          <a:p>
            <a:pPr>
              <a:lnSpc>
                <a:spcPct val="120000"/>
              </a:lnSpc>
              <a:spcBef>
                <a:spcPts val="1001"/>
              </a:spcBef>
              <a:tabLst>
                <a:tab pos="0" algn="l"/>
              </a:tabLst>
            </a:pPr>
            <a:endParaRPr lang="en-IN" sz="2000" b="0" strike="noStrike" spc="-1" dirty="0">
              <a:latin typeface="Arial"/>
            </a:endParaRPr>
          </a:p>
        </p:txBody>
      </p:sp>
      <p:sp>
        <p:nvSpPr>
          <p:cNvPr id="155" name="Content Placeholder 2"/>
          <p:cNvSpPr/>
          <p:nvPr/>
        </p:nvSpPr>
        <p:spPr>
          <a:xfrm>
            <a:off x="6510240" y="2095920"/>
            <a:ext cx="3776040" cy="454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QUERY TABLE</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DEMO STATUS TABLE</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JOINING STATUS TABLE</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PAYMENT TABLE</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SOME OPERATIONS</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CONCLUSION </a:t>
            </a:r>
            <a:endParaRPr lang="en-IN" sz="2000" b="0" strike="noStrike" spc="-1" dirty="0">
              <a:latin typeface="Arial"/>
            </a:endParaRPr>
          </a:p>
          <a:p>
            <a:pPr marL="228600" indent="-227880">
              <a:lnSpc>
                <a:spcPct val="120000"/>
              </a:lnSpc>
              <a:spcBef>
                <a:spcPts val="1001"/>
              </a:spcBef>
              <a:buClr>
                <a:srgbClr val="FFFFFF"/>
              </a:buClr>
              <a:buFont typeface="Arial"/>
              <a:buChar char="•"/>
            </a:pPr>
            <a:r>
              <a:rPr lang="en-IN" sz="2000" b="0" strike="noStrike" spc="-1" dirty="0">
                <a:solidFill>
                  <a:srgbClr val="FFFFFF"/>
                </a:solidFill>
                <a:latin typeface="Rockwell"/>
                <a:ea typeface="DejaVu Sans"/>
              </a:rPr>
              <a:t>REFERENCES</a:t>
            </a:r>
            <a:endParaRPr lang="en-IN" sz="2000" b="0" strike="noStrike" spc="-1" dirty="0">
              <a:latin typeface="Arial"/>
            </a:endParaRPr>
          </a:p>
          <a:p>
            <a:pPr>
              <a:lnSpc>
                <a:spcPct val="120000"/>
              </a:lnSpc>
              <a:spcBef>
                <a:spcPts val="1001"/>
              </a:spcBef>
            </a:pPr>
            <a:endParaRPr lang="en-IN" sz="2000" b="0" strike="noStrike"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Box 3"/>
          <p:cNvSpPr/>
          <p:nvPr/>
        </p:nvSpPr>
        <p:spPr>
          <a:xfrm>
            <a:off x="1817640" y="797760"/>
            <a:ext cx="9005040" cy="69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4000" b="1" strike="noStrike" spc="-1">
                <a:solidFill>
                  <a:srgbClr val="45ADF8"/>
                </a:solidFill>
                <a:latin typeface="Rockwell"/>
                <a:ea typeface="DejaVu Sans"/>
              </a:rPr>
              <a:t>OBJECTIVE</a:t>
            </a:r>
            <a:endParaRPr lang="en-IN" sz="4000" b="0" strike="noStrike" spc="-1">
              <a:latin typeface="Arial"/>
            </a:endParaRPr>
          </a:p>
        </p:txBody>
      </p:sp>
      <p:sp>
        <p:nvSpPr>
          <p:cNvPr id="157" name="TextBox 4"/>
          <p:cNvSpPr/>
          <p:nvPr/>
        </p:nvSpPr>
        <p:spPr>
          <a:xfrm>
            <a:off x="685800" y="2127600"/>
            <a:ext cx="11279880" cy="1461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FFFFFF"/>
                </a:solidFill>
                <a:latin typeface="Open Sans"/>
                <a:ea typeface="DejaVu Sans"/>
              </a:rPr>
              <a:t>An enrollment system combines all activities involved in the entire enrollment process and integrates them into a system. This way, everything happens in one place, both online and offline. The conversation happened with the prospects, their interests and motivations, their personal details, the meetings scheduled with them. </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US" sz="1800" b="0" strike="noStrike" spc="-1">
                <a:solidFill>
                  <a:srgbClr val="FFFFFF"/>
                </a:solidFill>
                <a:latin typeface="Open Sans"/>
                <a:ea typeface="DejaVu Sans"/>
              </a:rPr>
              <a:t>The overall objective of an enrollment system is to help admission teams ultimately enroll more students.</a:t>
            </a:r>
            <a:endParaRPr lang="en-IN"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
          <p:cNvSpPr/>
          <p:nvPr/>
        </p:nvSpPr>
        <p:spPr>
          <a:xfrm>
            <a:off x="787680" y="2477520"/>
            <a:ext cx="6113520" cy="62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90000"/>
              </a:lnSpc>
              <a:buClr>
                <a:srgbClr val="FFFFFF"/>
              </a:buClr>
              <a:buFont typeface="Wingdings" charset="2"/>
              <a:buChar char=""/>
            </a:pPr>
            <a:r>
              <a:rPr lang="en-IN" sz="2400" b="1" strike="noStrike" cap="all" spc="-1">
                <a:solidFill>
                  <a:srgbClr val="FFFFFF"/>
                </a:solidFill>
                <a:latin typeface="Bookman Old Style"/>
              </a:rPr>
              <a:t>VIRTUAL MACHINE : CLOUDERA 5</a:t>
            </a:r>
            <a:endParaRPr lang="en-IN" sz="2400" b="0" strike="noStrike" spc="-1">
              <a:latin typeface="Arial"/>
            </a:endParaRPr>
          </a:p>
        </p:txBody>
      </p:sp>
      <p:sp>
        <p:nvSpPr>
          <p:cNvPr id="159" name="Text Placeholder 2"/>
          <p:cNvSpPr/>
          <p:nvPr/>
        </p:nvSpPr>
        <p:spPr>
          <a:xfrm>
            <a:off x="1136880" y="627120"/>
            <a:ext cx="9606600" cy="878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20000"/>
              </a:lnSpc>
              <a:spcBef>
                <a:spcPts val="1001"/>
              </a:spcBef>
              <a:tabLst>
                <a:tab pos="0" algn="l"/>
              </a:tabLst>
            </a:pPr>
            <a:r>
              <a:rPr lang="en-IN" sz="3600" b="1" strike="noStrike" spc="-1">
                <a:solidFill>
                  <a:srgbClr val="077ACC"/>
                </a:solidFill>
                <a:latin typeface="Rockwell"/>
              </a:rPr>
              <a:t>TOOLS AND TECHNOLOGIES</a:t>
            </a:r>
            <a:endParaRPr lang="en-IN" sz="3600" b="0" strike="noStrike" spc="-1">
              <a:latin typeface="Arial"/>
            </a:endParaRPr>
          </a:p>
        </p:txBody>
      </p:sp>
      <p:sp>
        <p:nvSpPr>
          <p:cNvPr id="160" name="Title 1"/>
          <p:cNvSpPr/>
          <p:nvPr/>
        </p:nvSpPr>
        <p:spPr>
          <a:xfrm>
            <a:off x="787680" y="3808080"/>
            <a:ext cx="7828200" cy="2137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rmAutofit fontScale="94000" lnSpcReduction="10000"/>
          </a:bodyPr>
          <a:lstStyle/>
          <a:p>
            <a:pPr marL="343080" indent="-342360">
              <a:lnSpc>
                <a:spcPct val="90000"/>
              </a:lnSpc>
              <a:buClr>
                <a:srgbClr val="FFFFFF"/>
              </a:buClr>
              <a:buFont typeface="Wingdings" charset="2"/>
              <a:buChar char=""/>
            </a:pPr>
            <a:r>
              <a:rPr lang="en-IN" sz="2400" b="1" strike="noStrike" spc="-1">
                <a:solidFill>
                  <a:srgbClr val="FFFFFF"/>
                </a:solidFill>
                <a:latin typeface="Bookman Old Style"/>
                <a:ea typeface="DejaVu Sans"/>
              </a:rPr>
              <a:t>HIVE</a:t>
            </a:r>
            <a:endParaRPr lang="en-IN" sz="2400" b="0" strike="noStrike" spc="-1">
              <a:latin typeface="Arial"/>
            </a:endParaRPr>
          </a:p>
          <a:p>
            <a:pPr>
              <a:lnSpc>
                <a:spcPct val="90000"/>
              </a:lnSpc>
            </a:pPr>
            <a:endParaRPr lang="en-IN" sz="2400" b="0" strike="noStrike" spc="-1">
              <a:latin typeface="Arial"/>
            </a:endParaRPr>
          </a:p>
          <a:p>
            <a:pPr marL="343080" indent="-342360">
              <a:lnSpc>
                <a:spcPct val="90000"/>
              </a:lnSpc>
              <a:buClr>
                <a:srgbClr val="FFFFFF"/>
              </a:buClr>
              <a:buFont typeface="Wingdings" charset="2"/>
              <a:buChar char=""/>
            </a:pPr>
            <a:r>
              <a:rPr lang="en-IN" sz="2400" b="1" strike="noStrike" spc="-1">
                <a:solidFill>
                  <a:srgbClr val="FFFFFF"/>
                </a:solidFill>
                <a:latin typeface="Bookman Old Style"/>
                <a:ea typeface="DejaVu Sans"/>
              </a:rPr>
              <a:t>MYSQL</a:t>
            </a:r>
            <a:endParaRPr lang="en-IN" sz="2400" b="0" strike="noStrike" spc="-1">
              <a:latin typeface="Arial"/>
            </a:endParaRPr>
          </a:p>
          <a:p>
            <a:pPr>
              <a:lnSpc>
                <a:spcPct val="90000"/>
              </a:lnSpc>
            </a:pPr>
            <a:r>
              <a:rPr lang="en-IN" sz="2400" b="1" strike="noStrike" spc="-1">
                <a:solidFill>
                  <a:srgbClr val="FFFFFF"/>
                </a:solidFill>
                <a:latin typeface="Bookman Old Style"/>
                <a:ea typeface="DejaVu Sans"/>
              </a:rPr>
              <a:t> </a:t>
            </a:r>
            <a:endParaRPr lang="en-IN" sz="2400" b="0" strike="noStrike" spc="-1">
              <a:latin typeface="Arial"/>
            </a:endParaRPr>
          </a:p>
          <a:p>
            <a:pPr marL="343080" indent="-342360">
              <a:lnSpc>
                <a:spcPct val="90000"/>
              </a:lnSpc>
              <a:buClr>
                <a:srgbClr val="FFFFFF"/>
              </a:buClr>
              <a:buFont typeface="Wingdings" charset="2"/>
              <a:buChar char=""/>
            </a:pPr>
            <a:r>
              <a:rPr lang="en-IN" sz="2400" b="1" strike="noStrike" spc="-1">
                <a:solidFill>
                  <a:srgbClr val="FFFFFF"/>
                </a:solidFill>
                <a:latin typeface="Bookman Old Style"/>
                <a:ea typeface="DejaVu Sans"/>
              </a:rPr>
              <a:t>HDFS</a:t>
            </a:r>
            <a:endParaRPr lang="en-IN" sz="2400" b="0" strike="noStrike" spc="-1">
              <a:latin typeface="Arial"/>
            </a:endParaRPr>
          </a:p>
          <a:p>
            <a:pPr>
              <a:lnSpc>
                <a:spcPct val="90000"/>
              </a:lnSpc>
            </a:pPr>
            <a:endParaRPr lang="en-IN" sz="2400" b="0" strike="noStrike" spc="-1">
              <a:latin typeface="Arial"/>
            </a:endParaRPr>
          </a:p>
          <a:p>
            <a:pPr marL="343080" indent="-342360">
              <a:lnSpc>
                <a:spcPct val="90000"/>
              </a:lnSpc>
              <a:buClr>
                <a:srgbClr val="FFFFFF"/>
              </a:buClr>
              <a:buFont typeface="Wingdings" charset="2"/>
              <a:buChar char=""/>
            </a:pPr>
            <a:r>
              <a:rPr lang="en-IN" sz="2400" b="1" strike="noStrike" spc="-1">
                <a:solidFill>
                  <a:srgbClr val="FFFFFF"/>
                </a:solidFill>
                <a:latin typeface="Bookman Old Style"/>
                <a:ea typeface="DejaVu Sans"/>
              </a:rPr>
              <a:t>HADOOP 2.0 </a:t>
            </a:r>
            <a:endParaRPr lang="en-IN" sz="2400" b="0" strike="noStrike" spc="-1">
              <a:latin typeface="Arial"/>
            </a:endParaRPr>
          </a:p>
        </p:txBody>
      </p:sp>
      <p:sp>
        <p:nvSpPr>
          <p:cNvPr id="161" name="Title 1"/>
          <p:cNvSpPr/>
          <p:nvPr/>
        </p:nvSpPr>
        <p:spPr>
          <a:xfrm>
            <a:off x="787680" y="3113640"/>
            <a:ext cx="5445360" cy="62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343080" indent="-342360">
              <a:lnSpc>
                <a:spcPct val="90000"/>
              </a:lnSpc>
              <a:buClr>
                <a:srgbClr val="FFFFFF"/>
              </a:buClr>
              <a:buFont typeface="Wingdings" charset="2"/>
              <a:buChar char=""/>
            </a:pPr>
            <a:r>
              <a:rPr lang="en-IN" sz="2400" b="1" strike="noStrike" cap="all" spc="-1">
                <a:solidFill>
                  <a:srgbClr val="FFFFFF"/>
                </a:solidFill>
                <a:latin typeface="Bookman Old Style"/>
                <a:ea typeface="DejaVu Sans"/>
              </a:rPr>
              <a:t>GitHub</a:t>
            </a:r>
            <a:endParaRPr lang="en-IN" sz="2400" b="0" strike="noStrike" spc="-1">
              <a:latin typeface="Arial"/>
            </a:endParaRPr>
          </a:p>
        </p:txBody>
      </p:sp>
      <p:sp>
        <p:nvSpPr>
          <p:cNvPr id="162" name="TextBox 5"/>
          <p:cNvSpPr/>
          <p:nvPr/>
        </p:nvSpPr>
        <p:spPr>
          <a:xfrm>
            <a:off x="7209720" y="2543760"/>
            <a:ext cx="3402000" cy="4522861"/>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Wingdings" charset="2"/>
              <a:buChar char=""/>
            </a:pPr>
            <a:r>
              <a:rPr lang="en-IN" sz="2400" b="1" strike="noStrike" spc="-1" dirty="0">
                <a:solidFill>
                  <a:srgbClr val="FFFFFF"/>
                </a:solidFill>
                <a:latin typeface="Bookman Old Style"/>
                <a:ea typeface="DejaVu Sans"/>
              </a:rPr>
              <a:t> ORC</a:t>
            </a:r>
            <a:endParaRPr lang="en-IN" sz="2400" b="0" strike="noStrike" spc="-1" dirty="0">
              <a:latin typeface="Arial"/>
            </a:endParaRPr>
          </a:p>
          <a:p>
            <a:pPr>
              <a:lnSpc>
                <a:spcPct val="100000"/>
              </a:lnSpc>
            </a:pPr>
            <a:endParaRPr lang="en-IN" sz="2400" b="0" strike="noStrike" spc="-1" dirty="0">
              <a:latin typeface="Arial"/>
            </a:endParaRPr>
          </a:p>
          <a:p>
            <a:pPr marL="285840" indent="-285120">
              <a:lnSpc>
                <a:spcPct val="100000"/>
              </a:lnSpc>
              <a:buClr>
                <a:srgbClr val="FFFFFF"/>
              </a:buClr>
              <a:buFont typeface="Wingdings" charset="2"/>
              <a:buChar char=""/>
            </a:pPr>
            <a:r>
              <a:rPr lang="en-IN" sz="2400" b="1" strike="noStrike" spc="-1" dirty="0">
                <a:solidFill>
                  <a:srgbClr val="FFFFFF"/>
                </a:solidFill>
                <a:latin typeface="Bookman Old Style"/>
                <a:ea typeface="DejaVu Sans"/>
              </a:rPr>
              <a:t> SCOOP</a:t>
            </a:r>
            <a:endParaRPr lang="en-IN" sz="2400" b="0" strike="noStrike" spc="-1" dirty="0">
              <a:latin typeface="Arial"/>
            </a:endParaRPr>
          </a:p>
          <a:p>
            <a:pPr>
              <a:lnSpc>
                <a:spcPct val="100000"/>
              </a:lnSpc>
            </a:pPr>
            <a:endParaRPr lang="en-IN" sz="2400" b="0" strike="noStrike" spc="-1" dirty="0">
              <a:latin typeface="Arial"/>
            </a:endParaRPr>
          </a:p>
          <a:p>
            <a:pPr marL="285840" indent="-285120">
              <a:lnSpc>
                <a:spcPct val="100000"/>
              </a:lnSpc>
              <a:buClr>
                <a:srgbClr val="FFFFFF"/>
              </a:buClr>
              <a:buFont typeface="Wingdings" charset="2"/>
              <a:buChar char=""/>
            </a:pPr>
            <a:r>
              <a:rPr lang="en-IN" sz="2400" b="1" strike="noStrike" spc="-1" dirty="0">
                <a:solidFill>
                  <a:srgbClr val="FFFFFF"/>
                </a:solidFill>
                <a:latin typeface="Bookman Old Style"/>
                <a:ea typeface="DejaVu Sans"/>
              </a:rPr>
              <a:t> GCP</a:t>
            </a:r>
            <a:endParaRPr lang="en-IN" sz="2400" b="0" strike="noStrike" spc="-1" dirty="0">
              <a:latin typeface="Arial"/>
            </a:endParaRPr>
          </a:p>
          <a:p>
            <a:pPr>
              <a:lnSpc>
                <a:spcPct val="100000"/>
              </a:lnSpc>
            </a:pPr>
            <a:endParaRPr lang="en-IN" sz="2400" b="0" strike="noStrike" spc="-1" dirty="0">
              <a:latin typeface="Arial"/>
            </a:endParaRPr>
          </a:p>
          <a:p>
            <a:pPr marL="285840" indent="-285120">
              <a:lnSpc>
                <a:spcPct val="100000"/>
              </a:lnSpc>
              <a:buClr>
                <a:srgbClr val="FFFFFF"/>
              </a:buClr>
              <a:buFont typeface="Wingdings" charset="2"/>
              <a:buChar char=""/>
            </a:pPr>
            <a:r>
              <a:rPr lang="en-IN" sz="2400" b="1" strike="noStrike" spc="-1" dirty="0">
                <a:solidFill>
                  <a:srgbClr val="FFFFFF"/>
                </a:solidFill>
                <a:latin typeface="Bookman Old Style"/>
                <a:ea typeface="DejaVu Sans"/>
              </a:rPr>
              <a:t>HUE</a:t>
            </a:r>
          </a:p>
          <a:p>
            <a:pPr marL="285840" indent="-285120">
              <a:lnSpc>
                <a:spcPct val="100000"/>
              </a:lnSpc>
              <a:buClr>
                <a:srgbClr val="FFFFFF"/>
              </a:buClr>
              <a:buFont typeface="Wingdings" charset="2"/>
              <a:buChar char=""/>
            </a:pPr>
            <a:endParaRPr lang="en-IN" sz="2400" b="1" spc="-1" dirty="0">
              <a:solidFill>
                <a:srgbClr val="FFFFFF"/>
              </a:solidFill>
              <a:latin typeface="Bookman Old Style"/>
            </a:endParaRPr>
          </a:p>
          <a:p>
            <a:pPr marL="285840" indent="-285120">
              <a:lnSpc>
                <a:spcPct val="100000"/>
              </a:lnSpc>
              <a:buClr>
                <a:srgbClr val="FFFFFF"/>
              </a:buClr>
              <a:buFont typeface="Wingdings" charset="2"/>
              <a:buChar char=""/>
            </a:pPr>
            <a:r>
              <a:rPr lang="en-IN" sz="2400" b="1" strike="noStrike" spc="-1" dirty="0">
                <a:solidFill>
                  <a:srgbClr val="FFFFFF"/>
                </a:solidFill>
                <a:latin typeface="Bookman Old Style"/>
              </a:rPr>
              <a:t>EXCEL</a:t>
            </a: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endParaRPr lang="en-IN" sz="2400" b="0" strike="noStrike" spc="-1" dirty="0">
              <a:latin typeface="Arial"/>
            </a:endParaRPr>
          </a:p>
          <a:p>
            <a:pPr>
              <a:lnSpc>
                <a:spcPct val="100000"/>
              </a:lnSpc>
            </a:pPr>
            <a:endParaRPr lang="en-IN" sz="24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p:nvPr/>
        </p:nvSpPr>
        <p:spPr>
          <a:xfrm>
            <a:off x="919080" y="774720"/>
            <a:ext cx="10352880" cy="529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lnSpcReduction="10000"/>
          </a:bodyPr>
          <a:lstStyle/>
          <a:p>
            <a:pPr algn="ctr">
              <a:lnSpc>
                <a:spcPct val="90000"/>
              </a:lnSpc>
            </a:pPr>
            <a:r>
              <a:rPr lang="en-IN" sz="3400" b="1" strike="noStrike" cap="all" spc="-1">
                <a:solidFill>
                  <a:srgbClr val="45ADF8"/>
                </a:solidFill>
                <a:latin typeface="Bookman Old Style"/>
              </a:rPr>
              <a:t>SYSTEM CONFIGURATION </a:t>
            </a:r>
            <a:endParaRPr lang="en-IN" sz="3400" b="0" strike="noStrike" spc="-1">
              <a:latin typeface="Arial"/>
            </a:endParaRPr>
          </a:p>
        </p:txBody>
      </p:sp>
      <p:sp>
        <p:nvSpPr>
          <p:cNvPr id="164" name="TextBox 2"/>
          <p:cNvSpPr/>
          <p:nvPr/>
        </p:nvSpPr>
        <p:spPr>
          <a:xfrm>
            <a:off x="1116720" y="2071800"/>
            <a:ext cx="600444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Wingdings" charset="2"/>
              <a:buChar char=""/>
            </a:pPr>
            <a:r>
              <a:rPr lang="en-IN" sz="1800" b="0" strike="noStrike" spc="-1">
                <a:solidFill>
                  <a:srgbClr val="FFFFFF"/>
                </a:solidFill>
                <a:latin typeface="Rockwell"/>
                <a:ea typeface="DejaVu Sans"/>
              </a:rPr>
              <a:t>WINDOWS / MAC:</a:t>
            </a:r>
            <a:endParaRPr lang="en-IN" sz="1800" b="0" strike="noStrike" spc="-1">
              <a:latin typeface="Arial"/>
            </a:endParaRPr>
          </a:p>
          <a:p>
            <a:pPr>
              <a:lnSpc>
                <a:spcPct val="100000"/>
              </a:lnSpc>
            </a:pPr>
            <a:endParaRPr lang="en-IN" sz="1800" b="0" strike="noStrike" spc="-1">
              <a:latin typeface="Arial"/>
            </a:endParaRPr>
          </a:p>
          <a:p>
            <a:pPr marL="1200240" lvl="2" indent="-285120">
              <a:lnSpc>
                <a:spcPct val="100000"/>
              </a:lnSpc>
              <a:buClr>
                <a:srgbClr val="FFFFFF"/>
              </a:buClr>
              <a:buFont typeface="Arial"/>
              <a:buChar char="•"/>
            </a:pPr>
            <a:r>
              <a:rPr lang="en-IN" sz="1800" b="0" strike="noStrike" spc="-1">
                <a:solidFill>
                  <a:srgbClr val="FFFFFF"/>
                </a:solidFill>
                <a:latin typeface="Rockwell"/>
                <a:ea typeface="DejaVu Sans"/>
              </a:rPr>
              <a:t>8 / 16 GB RAM</a:t>
            </a:r>
            <a:endParaRPr lang="en-IN" sz="1800" b="0" strike="noStrike" spc="-1">
              <a:latin typeface="Arial"/>
            </a:endParaRPr>
          </a:p>
          <a:p>
            <a:pPr marL="1200240" lvl="2" indent="-285120">
              <a:lnSpc>
                <a:spcPct val="100000"/>
              </a:lnSpc>
              <a:buClr>
                <a:srgbClr val="FFFFFF"/>
              </a:buClr>
              <a:buFont typeface="Arial"/>
              <a:buChar char="•"/>
            </a:pPr>
            <a:r>
              <a:rPr lang="en-IN" sz="1800" b="0" strike="noStrike" spc="-1">
                <a:solidFill>
                  <a:srgbClr val="FFFFFF"/>
                </a:solidFill>
                <a:latin typeface="Rockwell"/>
                <a:ea typeface="DejaVu Sans"/>
              </a:rPr>
              <a:t>512 GB SSD</a:t>
            </a:r>
            <a:endParaRPr lang="en-IN" sz="1800" b="0" strike="noStrike" spc="-1">
              <a:latin typeface="Arial"/>
            </a:endParaRPr>
          </a:p>
          <a:p>
            <a:pPr marL="1200240" lvl="2" indent="-285120">
              <a:lnSpc>
                <a:spcPct val="100000"/>
              </a:lnSpc>
              <a:buClr>
                <a:srgbClr val="FFFFFF"/>
              </a:buClr>
              <a:buFont typeface="Arial"/>
              <a:buChar char="•"/>
            </a:pPr>
            <a:r>
              <a:rPr lang="en-IN" sz="1800" b="0" strike="noStrike" spc="-1">
                <a:solidFill>
                  <a:srgbClr val="FFFFFF"/>
                </a:solidFill>
                <a:latin typeface="Rockwell"/>
                <a:ea typeface="DejaVu Sans"/>
              </a:rPr>
              <a:t>512 GB HARD DISK</a:t>
            </a:r>
            <a:endParaRPr lang="en-IN" sz="1800" b="0" strike="noStrike" spc="-1">
              <a:latin typeface="Arial"/>
            </a:endParaRPr>
          </a:p>
          <a:p>
            <a:pPr marL="1200240" lvl="2" indent="-285120">
              <a:lnSpc>
                <a:spcPct val="100000"/>
              </a:lnSpc>
              <a:buClr>
                <a:srgbClr val="FFFFFF"/>
              </a:buClr>
              <a:buFont typeface="Arial"/>
              <a:buChar char="•"/>
            </a:pPr>
            <a:r>
              <a:rPr lang="en-IN" sz="1800" b="0" strike="noStrike" spc="-1">
                <a:solidFill>
                  <a:srgbClr val="FFFFFF"/>
                </a:solidFill>
                <a:latin typeface="Rockwell"/>
                <a:ea typeface="DejaVu Sans"/>
              </a:rPr>
              <a:t>INTEL CORE I5 11 GEN</a:t>
            </a:r>
            <a:endParaRPr lang="en-IN" sz="1800" b="0" strike="noStrike" spc="-1">
              <a:latin typeface="Arial"/>
            </a:endParaRPr>
          </a:p>
        </p:txBody>
      </p:sp>
      <p:sp>
        <p:nvSpPr>
          <p:cNvPr id="165" name="TextBox 3"/>
          <p:cNvSpPr/>
          <p:nvPr/>
        </p:nvSpPr>
        <p:spPr>
          <a:xfrm>
            <a:off x="1116720" y="4354200"/>
            <a:ext cx="10242360" cy="1735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Wingdings" charset="2"/>
              <a:buChar char=""/>
            </a:pPr>
            <a:r>
              <a:rPr lang="en-IN" sz="1800" b="0" strike="noStrike" spc="-1">
                <a:solidFill>
                  <a:srgbClr val="FFFFFF"/>
                </a:solidFill>
                <a:latin typeface="Rockwell"/>
                <a:ea typeface="DejaVu Sans"/>
              </a:rPr>
              <a:t>VIRTUAL MACHINE: CLOUDERA 5</a:t>
            </a:r>
            <a:endParaRPr lang="en-IN" sz="1800" b="0" strike="noStrike" spc="-1">
              <a:latin typeface="Arial"/>
            </a:endParaRPr>
          </a:p>
          <a:p>
            <a:pPr>
              <a:lnSpc>
                <a:spcPct val="100000"/>
              </a:lnSpc>
            </a:pPr>
            <a:endParaRPr lang="en-IN" sz="1800" b="0" strike="noStrike" spc="-1">
              <a:latin typeface="Arial"/>
            </a:endParaRPr>
          </a:p>
          <a:p>
            <a:pPr marL="1200240" lvl="2" indent="-285120">
              <a:lnSpc>
                <a:spcPct val="100000"/>
              </a:lnSpc>
              <a:buClr>
                <a:srgbClr val="FFFFFF"/>
              </a:buClr>
              <a:buFont typeface="Arial"/>
              <a:buChar char="•"/>
            </a:pPr>
            <a:r>
              <a:rPr lang="en-IN" sz="1800" b="0" strike="noStrike" spc="-1">
                <a:solidFill>
                  <a:srgbClr val="FFFFFF"/>
                </a:solidFill>
                <a:latin typeface="Rockwell"/>
                <a:ea typeface="DejaVu Sans"/>
              </a:rPr>
              <a:t>4 GB MEMORY</a:t>
            </a:r>
            <a:endParaRPr lang="en-IN" sz="1800" b="0" strike="noStrike" spc="-1">
              <a:latin typeface="Arial"/>
            </a:endParaRPr>
          </a:p>
          <a:p>
            <a:pPr marL="1200240" lvl="2" indent="-285120">
              <a:lnSpc>
                <a:spcPct val="100000"/>
              </a:lnSpc>
              <a:buClr>
                <a:srgbClr val="FFFFFF"/>
              </a:buClr>
              <a:buFont typeface="Arial"/>
              <a:buChar char="•"/>
            </a:pPr>
            <a:r>
              <a:rPr lang="en-IN" sz="1800" b="0" strike="noStrike" spc="-1">
                <a:solidFill>
                  <a:srgbClr val="FFFFFF"/>
                </a:solidFill>
                <a:latin typeface="Rockwell"/>
                <a:ea typeface="DejaVu Sans"/>
              </a:rPr>
              <a:t>64 GB HARD DISK</a:t>
            </a:r>
            <a:endParaRPr lang="en-IN" sz="1800" b="0" strike="noStrike" spc="-1">
              <a:latin typeface="Arial"/>
            </a:endParaRPr>
          </a:p>
          <a:p>
            <a:pPr marL="1200240" lvl="2" indent="-285120">
              <a:lnSpc>
                <a:spcPct val="100000"/>
              </a:lnSpc>
              <a:buClr>
                <a:srgbClr val="FFFFFF"/>
              </a:buClr>
              <a:buFont typeface="Arial"/>
              <a:buChar char="•"/>
            </a:pPr>
            <a:r>
              <a:rPr lang="en-IN" sz="1800" b="0" strike="noStrike" spc="-1">
                <a:solidFill>
                  <a:srgbClr val="FFFFFF"/>
                </a:solidFill>
                <a:latin typeface="Rockwell"/>
                <a:ea typeface="DejaVu Sans"/>
              </a:rPr>
              <a:t>PROCESSORS : 1</a:t>
            </a:r>
            <a:endParaRPr lang="en-IN" sz="1800" b="0" strike="noStrike" spc="-1">
              <a:latin typeface="Arial"/>
            </a:endParaRPr>
          </a:p>
          <a:p>
            <a:pPr>
              <a:lnSpc>
                <a:spcPct val="100000"/>
              </a:lnSpc>
            </a:pPr>
            <a:endParaRPr lang="en-IN" sz="18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itle 1"/>
          <p:cNvSpPr/>
          <p:nvPr/>
        </p:nvSpPr>
        <p:spPr>
          <a:xfrm>
            <a:off x="913680" y="609480"/>
            <a:ext cx="10352880" cy="1325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pPr>
            <a:r>
              <a:rPr lang="en-IN" sz="3400" b="1" strike="noStrike" cap="all" spc="-1">
                <a:solidFill>
                  <a:srgbClr val="45ADF8"/>
                </a:solidFill>
                <a:latin typeface="Bookman Old Style"/>
              </a:rPr>
              <a:t>FEATURES</a:t>
            </a:r>
            <a:endParaRPr lang="en-IN" sz="3400" b="0" strike="noStrike" spc="-1">
              <a:latin typeface="Arial"/>
            </a:endParaRPr>
          </a:p>
        </p:txBody>
      </p:sp>
      <p:sp>
        <p:nvSpPr>
          <p:cNvPr id="167" name="TextBox 2"/>
          <p:cNvSpPr/>
          <p:nvPr/>
        </p:nvSpPr>
        <p:spPr>
          <a:xfrm>
            <a:off x="1142640" y="2286000"/>
            <a:ext cx="9895320" cy="393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00000"/>
              </a:lnSpc>
              <a:buClr>
                <a:srgbClr val="FFFFFF"/>
              </a:buClr>
              <a:buFont typeface="Wingdings" charset="2"/>
              <a:buChar char=""/>
            </a:pPr>
            <a:r>
              <a:rPr lang="en-IN" sz="1800" b="0" strike="noStrike" spc="-1">
                <a:solidFill>
                  <a:srgbClr val="FFFFFF"/>
                </a:solidFill>
                <a:latin typeface="Rockwell"/>
                <a:ea typeface="DejaVu Sans"/>
              </a:rPr>
              <a:t>Management team will be able to fetch number of students enrolled.</a:t>
            </a:r>
            <a:endParaRPr lang="en-IN" sz="1800" b="0" strike="noStrike" spc="-1">
              <a:latin typeface="Arial"/>
            </a:endParaRPr>
          </a:p>
          <a:p>
            <a:pPr>
              <a:lnSpc>
                <a:spcPct val="100000"/>
              </a:lnSpc>
            </a:pPr>
            <a:endParaRPr lang="en-IN" sz="1800" b="0" strike="noStrike" spc="-1">
              <a:latin typeface="Arial"/>
            </a:endParaRPr>
          </a:p>
          <a:p>
            <a:pPr marL="285840" indent="-285120">
              <a:lnSpc>
                <a:spcPct val="100000"/>
              </a:lnSpc>
              <a:buClr>
                <a:srgbClr val="FFFFFF"/>
              </a:buClr>
              <a:buFont typeface="Wingdings" charset="2"/>
              <a:buChar char=""/>
            </a:pPr>
            <a:r>
              <a:rPr lang="en-IN" sz="1800" b="0" strike="noStrike" spc="-1">
                <a:solidFill>
                  <a:srgbClr val="FFFFFF"/>
                </a:solidFill>
                <a:latin typeface="Rockwell"/>
                <a:ea typeface="DejaVu Sans"/>
              </a:rPr>
              <a:t>They can fetch the list of students who done the demo or  missed the demo.</a:t>
            </a:r>
            <a:endParaRPr lang="en-IN" sz="1800" b="0" strike="noStrike" spc="-1">
              <a:latin typeface="Arial"/>
            </a:endParaRPr>
          </a:p>
          <a:p>
            <a:pPr>
              <a:lnSpc>
                <a:spcPct val="100000"/>
              </a:lnSpc>
            </a:pPr>
            <a:endParaRPr lang="en-IN" sz="1800" b="0" strike="noStrike" spc="-1">
              <a:latin typeface="Arial"/>
            </a:endParaRPr>
          </a:p>
          <a:p>
            <a:pPr marL="285840" indent="-285120">
              <a:lnSpc>
                <a:spcPct val="100000"/>
              </a:lnSpc>
              <a:buClr>
                <a:srgbClr val="FFFFFF"/>
              </a:buClr>
              <a:buFont typeface="Wingdings" charset="2"/>
              <a:buChar char=""/>
            </a:pPr>
            <a:r>
              <a:rPr lang="en-IN" sz="1800" b="0" strike="noStrike" spc="-1">
                <a:solidFill>
                  <a:srgbClr val="FFFFFF"/>
                </a:solidFill>
                <a:latin typeface="Rockwell"/>
                <a:ea typeface="DejaVu Sans"/>
              </a:rPr>
              <a:t>This project has features like update, delete and append a new set of rows.</a:t>
            </a:r>
            <a:endParaRPr lang="en-IN" sz="1800" b="0" strike="noStrike" spc="-1">
              <a:latin typeface="Arial"/>
            </a:endParaRPr>
          </a:p>
          <a:p>
            <a:pPr>
              <a:lnSpc>
                <a:spcPct val="100000"/>
              </a:lnSpc>
            </a:pPr>
            <a:endParaRPr lang="en-IN" sz="1800" b="0" strike="noStrike" spc="-1">
              <a:latin typeface="Arial"/>
            </a:endParaRPr>
          </a:p>
          <a:p>
            <a:pPr marL="285840" indent="-285120">
              <a:lnSpc>
                <a:spcPct val="100000"/>
              </a:lnSpc>
              <a:buClr>
                <a:srgbClr val="FFFFFF"/>
              </a:buClr>
              <a:buFont typeface="Wingdings" charset="2"/>
              <a:buChar char=""/>
            </a:pPr>
            <a:r>
              <a:rPr lang="en-IN" sz="1800" b="0" strike="noStrike" spc="-1">
                <a:solidFill>
                  <a:srgbClr val="FFFFFF"/>
                </a:solidFill>
                <a:latin typeface="Rockwell"/>
                <a:ea typeface="DejaVu Sans"/>
              </a:rPr>
              <a:t>Management team can perform bucketing and partitioning if required.</a:t>
            </a:r>
            <a:endParaRPr lang="en-IN" sz="1800" b="0" strike="noStrike" spc="-1">
              <a:latin typeface="Arial"/>
            </a:endParaRPr>
          </a:p>
          <a:p>
            <a:pPr>
              <a:lnSpc>
                <a:spcPct val="100000"/>
              </a:lnSpc>
            </a:pPr>
            <a:endParaRPr lang="en-IN" sz="1800" b="0" strike="noStrike" spc="-1">
              <a:latin typeface="Arial"/>
            </a:endParaRPr>
          </a:p>
          <a:p>
            <a:pPr marL="285840" indent="-285120">
              <a:lnSpc>
                <a:spcPct val="100000"/>
              </a:lnSpc>
              <a:buClr>
                <a:srgbClr val="FFFFFF"/>
              </a:buClr>
              <a:buFont typeface="Wingdings" charset="2"/>
              <a:buChar char=""/>
            </a:pPr>
            <a:r>
              <a:rPr lang="en-IN" sz="1800" b="0" strike="noStrike" spc="-1">
                <a:solidFill>
                  <a:srgbClr val="FFFFFF"/>
                </a:solidFill>
                <a:latin typeface="Rockwell"/>
                <a:ea typeface="DejaVu Sans"/>
              </a:rPr>
              <a:t>We can also perform CRUD operation on our payment table because of its ORC nature.</a:t>
            </a:r>
            <a:endParaRPr lang="en-IN" sz="1800" b="0" strike="noStrike" spc="-1">
              <a:latin typeface="Arial"/>
            </a:endParaRPr>
          </a:p>
          <a:p>
            <a:pPr>
              <a:lnSpc>
                <a:spcPct val="100000"/>
              </a:lnSpc>
            </a:pPr>
            <a:endParaRPr lang="en-IN" sz="1800" b="0" strike="noStrike" spc="-1">
              <a:latin typeface="Arial"/>
            </a:endParaRPr>
          </a:p>
          <a:p>
            <a:pPr marL="285840" indent="-285120">
              <a:lnSpc>
                <a:spcPct val="100000"/>
              </a:lnSpc>
              <a:buClr>
                <a:srgbClr val="FFFFFF"/>
              </a:buClr>
              <a:buFont typeface="Wingdings" charset="2"/>
              <a:buChar char=""/>
            </a:pPr>
            <a:r>
              <a:rPr lang="en-IN" sz="1800" b="0" strike="noStrike" spc="-1">
                <a:solidFill>
                  <a:srgbClr val="FFFFFF"/>
                </a:solidFill>
                <a:latin typeface="Rockwell"/>
                <a:ea typeface="DejaVu Sans"/>
              </a:rPr>
              <a:t>In this project all the tables overwritten from  master table. So we do not need to update each table individually.</a:t>
            </a:r>
            <a:endParaRPr lang="en-IN" sz="1800" b="0" strike="noStrike" spc="-1">
              <a:latin typeface="Arial"/>
            </a:endParaRPr>
          </a:p>
          <a:p>
            <a:pPr>
              <a:lnSpc>
                <a:spcPct val="100000"/>
              </a:lnSpc>
            </a:pPr>
            <a:endParaRPr lang="en-IN" sz="18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Rectangle: Rounded Corners 3"/>
          <p:cNvSpPr/>
          <p:nvPr/>
        </p:nvSpPr>
        <p:spPr>
          <a:xfrm>
            <a:off x="5324040" y="1395360"/>
            <a:ext cx="2571480" cy="660240"/>
          </a:xfrm>
          <a:prstGeom prst="roundRect">
            <a:avLst>
              <a:gd name="adj" fmla="val 16667"/>
            </a:avLst>
          </a:prstGeom>
          <a:solidFill>
            <a:schemeClr val="tx1">
              <a:lumMod val="50000"/>
            </a:schemeClr>
          </a:solid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74" name="Rectangle: Rounded Corners 7"/>
          <p:cNvSpPr/>
          <p:nvPr/>
        </p:nvSpPr>
        <p:spPr>
          <a:xfrm>
            <a:off x="2537640" y="3035160"/>
            <a:ext cx="2310840" cy="518040"/>
          </a:xfrm>
          <a:prstGeom prst="roundRect">
            <a:avLst>
              <a:gd name="adj" fmla="val 16667"/>
            </a:avLst>
          </a:prstGeom>
          <a:solidFill>
            <a:schemeClr val="tx1">
              <a:lumMod val="50000"/>
            </a:schemeClr>
          </a:solid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75" name="TextBox 8"/>
          <p:cNvSpPr/>
          <p:nvPr/>
        </p:nvSpPr>
        <p:spPr>
          <a:xfrm>
            <a:off x="5510880" y="1411920"/>
            <a:ext cx="2643120" cy="364320"/>
          </a:xfrm>
          <a:prstGeom prst="rect">
            <a:avLst/>
          </a:prstGeom>
          <a:solidFill>
            <a:schemeClr val="tx1">
              <a:lumMod val="50000"/>
            </a:schemeClr>
          </a:solidFill>
          <a:ln w="0">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p:style>
        <p:txBody>
          <a:bodyPr lIns="90000" tIns="45000" rIns="90000" bIns="45000">
            <a:spAutoFit/>
            <a:scene3d>
              <a:camera prst="orthographicFront">
                <a:rot lat="0" lon="0" rev="0"/>
              </a:camera>
              <a:lightRig rig="contrasting" dir="t">
                <a:rot lat="0" lon="0" rev="1500000"/>
              </a:lightRig>
            </a:scene3d>
            <a:sp3d prstMaterial="metal">
              <a:bevelT w="88900" h="88900"/>
            </a:sp3d>
          </a:bodyPr>
          <a:lstStyle/>
          <a:p>
            <a:pPr>
              <a:lnSpc>
                <a:spcPct val="100000"/>
              </a:lnSpc>
            </a:pPr>
            <a:r>
              <a:rPr lang="en-IN" sz="1800" b="0" strike="noStrike" spc="-1">
                <a:solidFill>
                  <a:srgbClr val="FFFFFF"/>
                </a:solidFill>
                <a:latin typeface="Rockwell"/>
                <a:ea typeface="DejaVu Sans"/>
              </a:rPr>
              <a:t>QUERY TABLE</a:t>
            </a:r>
            <a:endParaRPr lang="en-IN" sz="1800" b="0" strike="noStrike" spc="-1">
              <a:latin typeface="Arial"/>
            </a:endParaRPr>
          </a:p>
        </p:txBody>
      </p:sp>
      <p:sp>
        <p:nvSpPr>
          <p:cNvPr id="176" name="TextBox 9"/>
          <p:cNvSpPr/>
          <p:nvPr/>
        </p:nvSpPr>
        <p:spPr>
          <a:xfrm>
            <a:off x="2655000" y="3045600"/>
            <a:ext cx="2509920" cy="364320"/>
          </a:xfrm>
          <a:prstGeom prst="rect">
            <a:avLst/>
          </a:prstGeom>
          <a:solidFill>
            <a:schemeClr val="tx1">
              <a:lumMod val="50000"/>
            </a:schemeClr>
          </a:solidFill>
          <a:ln w="0">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p:style>
        <p:txBody>
          <a:bodyPr lIns="90000" tIns="45000" rIns="90000" bIns="45000">
            <a:spAutoFit/>
            <a:scene3d>
              <a:camera prst="orthographicFront">
                <a:rot lat="0" lon="0" rev="0"/>
              </a:camera>
              <a:lightRig rig="contrasting" dir="t">
                <a:rot lat="0" lon="0" rev="1500000"/>
              </a:lightRig>
            </a:scene3d>
            <a:sp3d prstMaterial="metal">
              <a:bevelT w="88900" h="88900"/>
            </a:sp3d>
          </a:bodyPr>
          <a:lstStyle/>
          <a:p>
            <a:pPr>
              <a:lnSpc>
                <a:spcPct val="100000"/>
              </a:lnSpc>
            </a:pPr>
            <a:r>
              <a:rPr lang="en-IN" sz="1800" b="0" strike="noStrike" spc="-1">
                <a:solidFill>
                  <a:srgbClr val="FFFFFF"/>
                </a:solidFill>
                <a:latin typeface="Rockwell"/>
                <a:ea typeface="DejaVu Sans"/>
              </a:rPr>
              <a:t>DEMO TABLE</a:t>
            </a:r>
            <a:endParaRPr lang="en-IN" sz="1800" b="0" strike="noStrike" spc="-1">
              <a:latin typeface="Arial"/>
            </a:endParaRPr>
          </a:p>
        </p:txBody>
      </p:sp>
      <p:sp>
        <p:nvSpPr>
          <p:cNvPr id="177" name="Rectangle: Rounded Corners 12"/>
          <p:cNvSpPr/>
          <p:nvPr/>
        </p:nvSpPr>
        <p:spPr>
          <a:xfrm>
            <a:off x="8443080" y="4284000"/>
            <a:ext cx="3027600" cy="518040"/>
          </a:xfrm>
          <a:prstGeom prst="roundRect">
            <a:avLst>
              <a:gd name="adj" fmla="val 16667"/>
            </a:avLst>
          </a:prstGeom>
          <a:solidFill>
            <a:schemeClr val="tx1">
              <a:lumMod val="50000"/>
            </a:schemeClr>
          </a:solid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78" name="TextBox 13"/>
          <p:cNvSpPr/>
          <p:nvPr/>
        </p:nvSpPr>
        <p:spPr>
          <a:xfrm>
            <a:off x="8578800" y="4284000"/>
            <a:ext cx="3204000" cy="364320"/>
          </a:xfrm>
          <a:prstGeom prst="rect">
            <a:avLst/>
          </a:prstGeom>
          <a:solidFill>
            <a:schemeClr val="tx1">
              <a:lumMod val="50000"/>
            </a:schemeClr>
          </a:solidFill>
          <a:ln w="0">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p:style>
        <p:txBody>
          <a:bodyPr lIns="90000" tIns="45000" rIns="90000" bIns="45000">
            <a:spAutoFit/>
            <a:scene3d>
              <a:camera prst="orthographicFront">
                <a:rot lat="0" lon="0" rev="0"/>
              </a:camera>
              <a:lightRig rig="contrasting" dir="t">
                <a:rot lat="0" lon="0" rev="1500000"/>
              </a:lightRig>
            </a:scene3d>
            <a:sp3d prstMaterial="metal">
              <a:bevelT w="88900" h="88900"/>
            </a:sp3d>
          </a:bodyPr>
          <a:lstStyle/>
          <a:p>
            <a:pPr>
              <a:lnSpc>
                <a:spcPct val="100000"/>
              </a:lnSpc>
            </a:pPr>
            <a:r>
              <a:rPr lang="en-IN" sz="1800" b="0" strike="noStrike" spc="-1">
                <a:solidFill>
                  <a:srgbClr val="FFFFFF"/>
                </a:solidFill>
                <a:latin typeface="Rockwell"/>
                <a:ea typeface="DejaVu Sans"/>
              </a:rPr>
              <a:t>JOINING TABLE</a:t>
            </a:r>
            <a:endParaRPr lang="en-IN" sz="1800" b="0" strike="noStrike" spc="-1">
              <a:latin typeface="Arial"/>
            </a:endParaRPr>
          </a:p>
        </p:txBody>
      </p:sp>
      <p:sp>
        <p:nvSpPr>
          <p:cNvPr id="179" name="Rectangle: Rounded Corners 14"/>
          <p:cNvSpPr/>
          <p:nvPr/>
        </p:nvSpPr>
        <p:spPr>
          <a:xfrm>
            <a:off x="8560800" y="5629680"/>
            <a:ext cx="2806920" cy="677520"/>
          </a:xfrm>
          <a:prstGeom prst="roundRect">
            <a:avLst>
              <a:gd name="adj" fmla="val 16667"/>
            </a:avLst>
          </a:prstGeom>
          <a:solidFill>
            <a:schemeClr val="tx1">
              <a:lumMod val="50000"/>
            </a:schemeClr>
          </a:solid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p:style>
      </p:sp>
      <p:sp>
        <p:nvSpPr>
          <p:cNvPr id="180" name="TextBox 15"/>
          <p:cNvSpPr/>
          <p:nvPr/>
        </p:nvSpPr>
        <p:spPr>
          <a:xfrm>
            <a:off x="8728920" y="5668920"/>
            <a:ext cx="2946600" cy="364320"/>
          </a:xfrm>
          <a:prstGeom prst="rect">
            <a:avLst/>
          </a:prstGeom>
          <a:solidFill>
            <a:schemeClr val="tx1">
              <a:lumMod val="50000"/>
            </a:schemeClr>
          </a:solidFill>
          <a:ln w="0">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0">
            <a:scrgbClr r="0" g="0" b="0"/>
          </a:fillRef>
          <a:effectRef idx="0">
            <a:scrgbClr r="0" g="0" b="0"/>
          </a:effectRef>
          <a:fontRef idx="minor"/>
        </p:style>
        <p:txBody>
          <a:bodyPr lIns="90000" tIns="45000" rIns="90000" bIns="45000">
            <a:spAutoFit/>
            <a:scene3d>
              <a:camera prst="orthographicFront">
                <a:rot lat="0" lon="0" rev="0"/>
              </a:camera>
              <a:lightRig rig="contrasting" dir="t">
                <a:rot lat="0" lon="0" rev="1500000"/>
              </a:lightRig>
            </a:scene3d>
            <a:sp3d prstMaterial="metal">
              <a:bevelT w="88900" h="88900"/>
            </a:sp3d>
          </a:bodyPr>
          <a:lstStyle/>
          <a:p>
            <a:pPr>
              <a:lnSpc>
                <a:spcPct val="100000"/>
              </a:lnSpc>
            </a:pPr>
            <a:r>
              <a:rPr lang="en-IN" sz="1800" b="0" strike="noStrike" spc="-1">
                <a:solidFill>
                  <a:srgbClr val="FFFFFF"/>
                </a:solidFill>
                <a:latin typeface="Rockwell"/>
                <a:ea typeface="DejaVu Sans"/>
              </a:rPr>
              <a:t>PAYMENT TABLE</a:t>
            </a:r>
            <a:endParaRPr lang="en-IN" sz="1800" b="0" strike="noStrike" spc="-1">
              <a:latin typeface="Arial"/>
            </a:endParaRPr>
          </a:p>
        </p:txBody>
      </p:sp>
      <p:sp>
        <p:nvSpPr>
          <p:cNvPr id="181" name="Straight Arrow Connector 17"/>
          <p:cNvSpPr/>
          <p:nvPr/>
        </p:nvSpPr>
        <p:spPr>
          <a:xfrm>
            <a:off x="3637800" y="1211400"/>
            <a:ext cx="645840" cy="1822680"/>
          </a:xfrm>
          <a:custGeom>
            <a:avLst/>
            <a:gdLst/>
            <a:ahLst/>
            <a:cxnLst/>
            <a:rect l="l" t="t" r="r" b="b"/>
            <a:pathLst>
              <a:path w="21600" h="21600">
                <a:moveTo>
                  <a:pt x="0" y="0"/>
                </a:moveTo>
                <a:lnTo>
                  <a:pt x="21600" y="21600"/>
                </a:lnTo>
              </a:path>
            </a:pathLst>
          </a:custGeom>
          <a:noFill/>
          <a:ln>
            <a:noFill/>
          </a:ln>
          <a:effectLst>
            <a:outerShdw blurRad="127080" dist="37674"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1">
            <a:schemeClr val="accent1"/>
          </a:lnRef>
          <a:fillRef idx="0">
            <a:schemeClr val="accent1"/>
          </a:fillRef>
          <a:effectRef idx="0">
            <a:schemeClr val="accent1"/>
          </a:effectRef>
          <a:fontRef idx="minor"/>
        </p:style>
      </p:sp>
      <p:sp>
        <p:nvSpPr>
          <p:cNvPr id="182" name="Rectangle 28"/>
          <p:cNvSpPr/>
          <p:nvPr/>
        </p:nvSpPr>
        <p:spPr>
          <a:xfrm>
            <a:off x="1649160" y="4212360"/>
            <a:ext cx="914760" cy="747360"/>
          </a:xfrm>
          <a:prstGeom prst="rect">
            <a:avLst/>
          </a:prstGeom>
          <a:solidFill>
            <a:schemeClr val="bg2">
              <a:lumMod val="75000"/>
            </a:schemeClr>
          </a:solid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2">
            <a:schemeClr val="accent1">
              <a:shade val="50000"/>
            </a:schemeClr>
          </a:lnRef>
          <a:fillRef idx="1">
            <a:schemeClr val="accent1"/>
          </a:fillRef>
          <a:effectRef idx="0">
            <a:schemeClr val="accent1"/>
          </a:effectRef>
          <a:fontRef idx="minor"/>
        </p:style>
      </p:sp>
      <p:sp>
        <p:nvSpPr>
          <p:cNvPr id="183" name="Rectangle 33"/>
          <p:cNvSpPr/>
          <p:nvPr/>
        </p:nvSpPr>
        <p:spPr>
          <a:xfrm>
            <a:off x="4521960" y="4197600"/>
            <a:ext cx="914040" cy="762120"/>
          </a:xfrm>
          <a:prstGeom prst="rect">
            <a:avLst/>
          </a:prstGeom>
          <a:solidFill>
            <a:schemeClr val="bg2">
              <a:lumMod val="75000"/>
            </a:schemeClr>
          </a:solid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2">
            <a:schemeClr val="accent1">
              <a:shade val="50000"/>
            </a:schemeClr>
          </a:lnRef>
          <a:fillRef idx="1">
            <a:schemeClr val="accent1"/>
          </a:fillRef>
          <a:effectRef idx="0">
            <a:schemeClr val="accent1"/>
          </a:effectRef>
          <a:fontRef idx="minor"/>
        </p:style>
      </p:sp>
      <p:sp>
        <p:nvSpPr>
          <p:cNvPr id="184" name="TextBox 34"/>
          <p:cNvSpPr/>
          <p:nvPr/>
        </p:nvSpPr>
        <p:spPr>
          <a:xfrm>
            <a:off x="1660320" y="4302720"/>
            <a:ext cx="914760" cy="455040"/>
          </a:xfrm>
          <a:prstGeom prst="rect">
            <a:avLst/>
          </a:prstGeom>
          <a:solidFill>
            <a:schemeClr val="bg2">
              <a:lumMod val="75000"/>
            </a:schemeClr>
          </a:solidFill>
          <a:ln w="0">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0">
            <a:scrgbClr r="0" g="0" b="0"/>
          </a:lnRef>
          <a:fillRef idx="0">
            <a:scrgbClr r="0" g="0" b="0"/>
          </a:fillRef>
          <a:effectRef idx="0">
            <a:scrgbClr r="0" g="0" b="0"/>
          </a:effectRef>
          <a:fontRef idx="minor"/>
        </p:style>
        <p:txBody>
          <a:bodyPr lIns="90000" tIns="45000" rIns="90000" bIns="45000">
            <a:spAutoFit/>
            <a:scene3d>
              <a:camera prst="orthographicFront">
                <a:rot lat="0" lon="0" rev="0"/>
              </a:camera>
              <a:lightRig rig="contrasting" dir="t">
                <a:rot lat="0" lon="0" rev="1500000"/>
              </a:lightRig>
            </a:scene3d>
            <a:sp3d prstMaterial="metal">
              <a:bevelT w="88900" h="88900" prst="softRound"/>
            </a:sp3d>
          </a:bodyPr>
          <a:lstStyle/>
          <a:p>
            <a:pPr>
              <a:lnSpc>
                <a:spcPct val="100000"/>
              </a:lnSpc>
            </a:pPr>
            <a:r>
              <a:rPr lang="en-IN" sz="1200" b="0" strike="noStrike" spc="-1">
                <a:solidFill>
                  <a:srgbClr val="FFFFFF"/>
                </a:solidFill>
                <a:latin typeface="Rockwell"/>
                <a:ea typeface="DejaVu Sans"/>
              </a:rPr>
              <a:t>DEMO DONE</a:t>
            </a:r>
            <a:endParaRPr lang="en-IN" sz="1200" b="0" strike="noStrike" spc="-1">
              <a:latin typeface="Arial"/>
            </a:endParaRPr>
          </a:p>
        </p:txBody>
      </p:sp>
      <p:sp>
        <p:nvSpPr>
          <p:cNvPr id="185" name="TextBox 35"/>
          <p:cNvSpPr/>
          <p:nvPr/>
        </p:nvSpPr>
        <p:spPr>
          <a:xfrm>
            <a:off x="4521240" y="4310280"/>
            <a:ext cx="914760" cy="455040"/>
          </a:xfrm>
          <a:prstGeom prst="rect">
            <a:avLst/>
          </a:prstGeom>
          <a:solidFill>
            <a:schemeClr val="bg2">
              <a:lumMod val="75000"/>
            </a:schemeClr>
          </a:solidFill>
          <a:ln w="0">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0">
            <a:scrgbClr r="0" g="0" b="0"/>
          </a:lnRef>
          <a:fillRef idx="0">
            <a:scrgbClr r="0" g="0" b="0"/>
          </a:fillRef>
          <a:effectRef idx="0">
            <a:scrgbClr r="0" g="0" b="0"/>
          </a:effectRef>
          <a:fontRef idx="minor"/>
        </p:style>
        <p:txBody>
          <a:bodyPr lIns="90000" tIns="45000" rIns="90000" bIns="45000">
            <a:spAutoFit/>
            <a:scene3d>
              <a:camera prst="orthographicFront">
                <a:rot lat="0" lon="0" rev="0"/>
              </a:camera>
              <a:lightRig rig="contrasting" dir="t">
                <a:rot lat="0" lon="0" rev="1500000"/>
              </a:lightRig>
            </a:scene3d>
            <a:sp3d prstMaterial="metal">
              <a:bevelT w="88900" h="88900" prst="softRound"/>
            </a:sp3d>
          </a:bodyPr>
          <a:lstStyle/>
          <a:p>
            <a:pPr>
              <a:lnSpc>
                <a:spcPct val="100000"/>
              </a:lnSpc>
            </a:pPr>
            <a:r>
              <a:rPr lang="en-IN" sz="1200" b="0" strike="noStrike" spc="-1">
                <a:solidFill>
                  <a:srgbClr val="FFFFFF"/>
                </a:solidFill>
                <a:latin typeface="Rockwell"/>
                <a:ea typeface="DejaVu Sans"/>
              </a:rPr>
              <a:t>DEMO</a:t>
            </a:r>
            <a:endParaRPr lang="en-IN" sz="1200" b="0" strike="noStrike" spc="-1">
              <a:latin typeface="Arial"/>
            </a:endParaRPr>
          </a:p>
          <a:p>
            <a:pPr>
              <a:lnSpc>
                <a:spcPct val="100000"/>
              </a:lnSpc>
            </a:pPr>
            <a:r>
              <a:rPr lang="en-IN" sz="1200" b="0" strike="noStrike" spc="-1">
                <a:solidFill>
                  <a:srgbClr val="FFFFFF"/>
                </a:solidFill>
                <a:latin typeface="Rockwell"/>
                <a:ea typeface="DejaVu Sans"/>
              </a:rPr>
              <a:t>MISSED</a:t>
            </a:r>
            <a:endParaRPr lang="en-IN" sz="1200" b="0" strike="noStrike" spc="-1">
              <a:latin typeface="Arial"/>
            </a:endParaRPr>
          </a:p>
        </p:txBody>
      </p:sp>
      <p:sp>
        <p:nvSpPr>
          <p:cNvPr id="186" name="Straight Arrow Connector 43"/>
          <p:cNvSpPr/>
          <p:nvPr/>
        </p:nvSpPr>
        <p:spPr>
          <a:xfrm>
            <a:off x="1944000" y="3900960"/>
            <a:ext cx="224280" cy="1749600"/>
          </a:xfrm>
          <a:custGeom>
            <a:avLst/>
            <a:gdLst/>
            <a:ahLst/>
            <a:cxnLst/>
            <a:rect l="l" t="t" r="r" b="b"/>
            <a:pathLst>
              <a:path w="21600" h="21600">
                <a:moveTo>
                  <a:pt x="0" y="0"/>
                </a:moveTo>
                <a:lnTo>
                  <a:pt x="21600" y="21600"/>
                </a:lnTo>
              </a:path>
            </a:pathLst>
          </a:custGeom>
          <a:no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lope"/>
          </a:sp3d>
        </p:spPr>
        <p:style>
          <a:lnRef idx="1">
            <a:schemeClr val="accent1"/>
          </a:lnRef>
          <a:fillRef idx="0">
            <a:schemeClr val="accent1"/>
          </a:fillRef>
          <a:effectRef idx="0">
            <a:schemeClr val="accent1"/>
          </a:effectRef>
          <a:fontRef idx="minor"/>
        </p:style>
      </p:sp>
      <p:sp>
        <p:nvSpPr>
          <p:cNvPr id="187" name="Straight Arrow Connector 44"/>
          <p:cNvSpPr/>
          <p:nvPr/>
        </p:nvSpPr>
        <p:spPr>
          <a:xfrm>
            <a:off x="4993920" y="5020200"/>
            <a:ext cx="294120" cy="885240"/>
          </a:xfrm>
          <a:custGeom>
            <a:avLst/>
            <a:gdLst/>
            <a:ahLst/>
            <a:cxnLst/>
            <a:rect l="l" t="t" r="r" b="b"/>
            <a:pathLst>
              <a:path w="21600" h="21600">
                <a:moveTo>
                  <a:pt x="0" y="0"/>
                </a:moveTo>
                <a:lnTo>
                  <a:pt x="21600" y="21600"/>
                </a:lnTo>
              </a:path>
            </a:pathLst>
          </a:custGeom>
          <a:no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1">
            <a:schemeClr val="accent1"/>
          </a:lnRef>
          <a:fillRef idx="0">
            <a:schemeClr val="accent1"/>
          </a:fillRef>
          <a:effectRef idx="0">
            <a:schemeClr val="accent1"/>
          </a:effectRef>
          <a:fontRef idx="minor"/>
        </p:style>
      </p:sp>
      <p:sp>
        <p:nvSpPr>
          <p:cNvPr id="188" name="Rectangle 46"/>
          <p:cNvSpPr/>
          <p:nvPr/>
        </p:nvSpPr>
        <p:spPr>
          <a:xfrm>
            <a:off x="4566240" y="5906160"/>
            <a:ext cx="1443960" cy="518040"/>
          </a:xfrm>
          <a:prstGeom prst="rect">
            <a:avLst/>
          </a:prstGeom>
          <a:solidFill>
            <a:schemeClr val="bg2">
              <a:lumMod val="75000"/>
            </a:schemeClr>
          </a:solid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2">
            <a:schemeClr val="accent1">
              <a:shade val="50000"/>
            </a:schemeClr>
          </a:lnRef>
          <a:fillRef idx="1">
            <a:schemeClr val="accent1"/>
          </a:fillRef>
          <a:effectRef idx="0">
            <a:schemeClr val="accent1"/>
          </a:effectRef>
          <a:fontRef idx="minor"/>
        </p:style>
      </p:sp>
      <p:sp>
        <p:nvSpPr>
          <p:cNvPr id="189" name="TextBox 47"/>
          <p:cNvSpPr/>
          <p:nvPr/>
        </p:nvSpPr>
        <p:spPr>
          <a:xfrm>
            <a:off x="4685040" y="6042960"/>
            <a:ext cx="1364400" cy="272520"/>
          </a:xfrm>
          <a:prstGeom prst="rect">
            <a:avLst/>
          </a:prstGeom>
          <a:solidFill>
            <a:schemeClr val="bg2">
              <a:lumMod val="75000"/>
            </a:schemeClr>
          </a:solidFill>
          <a:ln w="0">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0">
            <a:scrgbClr r="0" g="0" b="0"/>
          </a:lnRef>
          <a:fillRef idx="0">
            <a:scrgbClr r="0" g="0" b="0"/>
          </a:fillRef>
          <a:effectRef idx="0">
            <a:scrgbClr r="0" g="0" b="0"/>
          </a:effectRef>
          <a:fontRef idx="minor"/>
        </p:style>
        <p:txBody>
          <a:bodyPr lIns="90000" tIns="45000" rIns="90000" bIns="45000">
            <a:spAutoFit/>
            <a:scene3d>
              <a:camera prst="orthographicFront">
                <a:rot lat="0" lon="0" rev="0"/>
              </a:camera>
              <a:lightRig rig="contrasting" dir="t">
                <a:rot lat="0" lon="0" rev="1500000"/>
              </a:lightRig>
            </a:scene3d>
            <a:sp3d prstMaterial="metal">
              <a:bevelT w="88900" h="88900" prst="softRound"/>
            </a:sp3d>
          </a:bodyPr>
          <a:lstStyle/>
          <a:p>
            <a:pPr>
              <a:lnSpc>
                <a:spcPct val="100000"/>
              </a:lnSpc>
            </a:pPr>
            <a:r>
              <a:rPr lang="en-IN" sz="1200" b="0" strike="noStrike" spc="-1">
                <a:solidFill>
                  <a:srgbClr val="FFFFFF"/>
                </a:solidFill>
                <a:latin typeface="Rockwell"/>
                <a:ea typeface="DejaVu Sans"/>
              </a:rPr>
              <a:t>JOINED</a:t>
            </a:r>
            <a:endParaRPr lang="en-IN" sz="1200" b="0" strike="noStrike" spc="-1">
              <a:latin typeface="Arial"/>
            </a:endParaRPr>
          </a:p>
        </p:txBody>
      </p:sp>
      <p:sp>
        <p:nvSpPr>
          <p:cNvPr id="190" name="Rectangle 50"/>
          <p:cNvSpPr/>
          <p:nvPr/>
        </p:nvSpPr>
        <p:spPr>
          <a:xfrm>
            <a:off x="943920" y="5929920"/>
            <a:ext cx="1798200" cy="502200"/>
          </a:xfrm>
          <a:prstGeom prst="rect">
            <a:avLst/>
          </a:prstGeom>
          <a:solidFill>
            <a:schemeClr val="bg2">
              <a:lumMod val="75000"/>
            </a:schemeClr>
          </a:solid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2">
            <a:schemeClr val="accent1">
              <a:shade val="50000"/>
            </a:schemeClr>
          </a:lnRef>
          <a:fillRef idx="1">
            <a:schemeClr val="accent1"/>
          </a:fillRef>
          <a:effectRef idx="0">
            <a:schemeClr val="accent1"/>
          </a:effectRef>
          <a:fontRef idx="minor"/>
        </p:style>
      </p:sp>
      <p:sp>
        <p:nvSpPr>
          <p:cNvPr id="191" name="TextBox 51"/>
          <p:cNvSpPr/>
          <p:nvPr/>
        </p:nvSpPr>
        <p:spPr>
          <a:xfrm>
            <a:off x="1101600" y="6040800"/>
            <a:ext cx="1694880" cy="272520"/>
          </a:xfrm>
          <a:prstGeom prst="rect">
            <a:avLst/>
          </a:prstGeom>
          <a:solidFill>
            <a:schemeClr val="bg2">
              <a:lumMod val="75000"/>
            </a:schemeClr>
          </a:solidFill>
          <a:ln w="0">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0">
            <a:scrgbClr r="0" g="0" b="0"/>
          </a:lnRef>
          <a:fillRef idx="0">
            <a:scrgbClr r="0" g="0" b="0"/>
          </a:fillRef>
          <a:effectRef idx="0">
            <a:scrgbClr r="0" g="0" b="0"/>
          </a:effectRef>
          <a:fontRef idx="minor"/>
        </p:style>
        <p:txBody>
          <a:bodyPr lIns="90000" tIns="45000" rIns="90000" bIns="45000">
            <a:spAutoFit/>
            <a:scene3d>
              <a:camera prst="orthographicFront">
                <a:rot lat="0" lon="0" rev="0"/>
              </a:camera>
              <a:lightRig rig="contrasting" dir="t">
                <a:rot lat="0" lon="0" rev="1500000"/>
              </a:lightRig>
            </a:scene3d>
            <a:sp3d prstMaterial="metal">
              <a:bevelT w="88900" h="88900" prst="softRound"/>
            </a:sp3d>
          </a:bodyPr>
          <a:lstStyle/>
          <a:p>
            <a:pPr>
              <a:lnSpc>
                <a:spcPct val="100000"/>
              </a:lnSpc>
            </a:pPr>
            <a:r>
              <a:rPr lang="en-IN" sz="1200" b="0" strike="noStrike" spc="-1">
                <a:solidFill>
                  <a:srgbClr val="FFFFFF"/>
                </a:solidFill>
                <a:latin typeface="Rockwell"/>
                <a:ea typeface="DejaVu Sans"/>
              </a:rPr>
              <a:t>NOT JOINED</a:t>
            </a:r>
            <a:endParaRPr lang="en-IN" sz="1200" b="0" strike="noStrike" spc="-1">
              <a:latin typeface="Arial"/>
            </a:endParaRPr>
          </a:p>
        </p:txBody>
      </p:sp>
      <p:sp>
        <p:nvSpPr>
          <p:cNvPr id="192" name="Connector: Elbow 100"/>
          <p:cNvSpPr/>
          <p:nvPr/>
        </p:nvSpPr>
        <p:spPr>
          <a:xfrm rot="10800000" flipH="1" flipV="1">
            <a:off x="2655000" y="3230280"/>
            <a:ext cx="131040" cy="971640"/>
          </a:xfrm>
          <a:prstGeom prst="bentConnector4">
            <a:avLst>
              <a:gd name="adj1" fmla="val -173400"/>
              <a:gd name="adj2" fmla="val 59496"/>
            </a:avLst>
          </a:prstGeom>
          <a:no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lope"/>
          </a:sp3d>
        </p:spPr>
        <p:style>
          <a:lnRef idx="1">
            <a:schemeClr val="accent1"/>
          </a:lnRef>
          <a:fillRef idx="0">
            <a:schemeClr val="accent1"/>
          </a:fillRef>
          <a:effectRef idx="0">
            <a:schemeClr val="accent1"/>
          </a:effectRef>
          <a:fontRef idx="minor"/>
        </p:style>
      </p:sp>
      <p:sp>
        <p:nvSpPr>
          <p:cNvPr id="193" name="Connector: Elbow 122"/>
          <p:cNvSpPr/>
          <p:nvPr/>
        </p:nvSpPr>
        <p:spPr>
          <a:xfrm>
            <a:off x="4458960" y="4007520"/>
            <a:ext cx="519840" cy="189360"/>
          </a:xfrm>
          <a:prstGeom prst="bentConnector2">
            <a:avLst/>
          </a:prstGeom>
          <a:no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lope"/>
          </a:sp3d>
        </p:spPr>
        <p:style>
          <a:lnRef idx="1">
            <a:schemeClr val="accent1"/>
          </a:lnRef>
          <a:fillRef idx="0">
            <a:schemeClr val="accent1"/>
          </a:fillRef>
          <a:effectRef idx="0">
            <a:schemeClr val="accent1"/>
          </a:effectRef>
          <a:fontRef idx="minor"/>
        </p:style>
      </p:sp>
      <p:sp>
        <p:nvSpPr>
          <p:cNvPr id="194" name="Connector: Elbow 125"/>
          <p:cNvSpPr/>
          <p:nvPr/>
        </p:nvSpPr>
        <p:spPr>
          <a:xfrm rot="10800000">
            <a:off x="4188600" y="4173120"/>
            <a:ext cx="332640" cy="368280"/>
          </a:xfrm>
          <a:prstGeom prst="bentConnector2">
            <a:avLst/>
          </a:prstGeom>
          <a:no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oftRound"/>
          </a:sp3d>
        </p:spPr>
        <p:style>
          <a:lnRef idx="1">
            <a:schemeClr val="accent1"/>
          </a:lnRef>
          <a:fillRef idx="0">
            <a:schemeClr val="accent1"/>
          </a:fillRef>
          <a:effectRef idx="0">
            <a:schemeClr val="accent1"/>
          </a:effectRef>
          <a:fontRef idx="minor"/>
        </p:style>
      </p:sp>
      <p:sp>
        <p:nvSpPr>
          <p:cNvPr id="195" name="Straight Arrow Connector 132"/>
          <p:cNvSpPr/>
          <p:nvPr/>
        </p:nvSpPr>
        <p:spPr>
          <a:xfrm flipV="1">
            <a:off x="6050520" y="4541760"/>
            <a:ext cx="2392200" cy="1637640"/>
          </a:xfrm>
          <a:custGeom>
            <a:avLst/>
            <a:gdLst/>
            <a:ahLst/>
            <a:cxnLst/>
            <a:rect l="l" t="t" r="r" b="b"/>
            <a:pathLst>
              <a:path w="21600" h="21600">
                <a:moveTo>
                  <a:pt x="0" y="0"/>
                </a:moveTo>
                <a:lnTo>
                  <a:pt x="21600" y="21600"/>
                </a:lnTo>
              </a:path>
            </a:pathLst>
          </a:custGeom>
          <a:no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prst="slope"/>
          </a:sp3d>
        </p:spPr>
        <p:style>
          <a:lnRef idx="1">
            <a:schemeClr val="accent1"/>
          </a:lnRef>
          <a:fillRef idx="0">
            <a:schemeClr val="accent1"/>
          </a:fillRef>
          <a:effectRef idx="0">
            <a:schemeClr val="accent1"/>
          </a:effectRef>
          <a:fontRef idx="minor"/>
        </p:style>
      </p:sp>
      <p:sp>
        <p:nvSpPr>
          <p:cNvPr id="196" name="Straight Arrow Connector 140"/>
          <p:cNvSpPr/>
          <p:nvPr/>
        </p:nvSpPr>
        <p:spPr>
          <a:xfrm>
            <a:off x="9957240" y="4802760"/>
            <a:ext cx="489960" cy="1101240"/>
          </a:xfrm>
          <a:custGeom>
            <a:avLst/>
            <a:gdLst/>
            <a:ahLst/>
            <a:cxnLst/>
            <a:rect l="l" t="t" r="r" b="b"/>
            <a:pathLst>
              <a:path w="21600" h="21600">
                <a:moveTo>
                  <a:pt x="0" y="0"/>
                </a:moveTo>
                <a:lnTo>
                  <a:pt x="21600" y="21600"/>
                </a:lnTo>
              </a:path>
            </a:pathLst>
          </a:custGeom>
          <a:no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0">
            <a:schemeClr val="accent1"/>
          </a:fillRef>
          <a:effectRef idx="0">
            <a:schemeClr val="accent1"/>
          </a:effectRef>
          <a:fontRef idx="minor"/>
        </p:style>
      </p:sp>
      <p:sp>
        <p:nvSpPr>
          <p:cNvPr id="197" name="Straight Arrow Connector 144"/>
          <p:cNvSpPr/>
          <p:nvPr/>
        </p:nvSpPr>
        <p:spPr>
          <a:xfrm>
            <a:off x="5718240" y="231480"/>
            <a:ext cx="3247200" cy="3391200"/>
          </a:xfrm>
          <a:custGeom>
            <a:avLst/>
            <a:gdLst/>
            <a:ahLst/>
            <a:cxnLst/>
            <a:rect l="l" t="t" r="r" b="b"/>
            <a:pathLst>
              <a:path w="21600" h="21600">
                <a:moveTo>
                  <a:pt x="0" y="0"/>
                </a:moveTo>
                <a:lnTo>
                  <a:pt x="21600" y="21600"/>
                </a:lnTo>
              </a:path>
            </a:pathLst>
          </a:custGeom>
          <a:noFill/>
          <a:ln>
            <a:noFill/>
          </a:ln>
          <a:effectLst>
            <a:outerShdw blurRad="127080" dist="37674"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1">
            <a:schemeClr val="accent1"/>
          </a:lnRef>
          <a:fillRef idx="0">
            <a:schemeClr val="accent1"/>
          </a:fillRef>
          <a:effectRef idx="0">
            <a:schemeClr val="accent1"/>
          </a:effectRef>
          <a:fontRef idx="minor"/>
        </p:style>
      </p:sp>
      <p:sp>
        <p:nvSpPr>
          <p:cNvPr id="198" name="TextBox 150"/>
          <p:cNvSpPr/>
          <p:nvPr/>
        </p:nvSpPr>
        <p:spPr>
          <a:xfrm>
            <a:off x="1208160" y="469440"/>
            <a:ext cx="6037920" cy="516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800" b="1" strike="noStrike" spc="-1">
                <a:solidFill>
                  <a:srgbClr val="45ADF8"/>
                </a:solidFill>
                <a:latin typeface="Rockwell"/>
                <a:ea typeface="DejaVu Sans"/>
              </a:rPr>
              <a:t>DATA FLOW DIAGRAM</a:t>
            </a:r>
            <a:endParaRPr lang="en-IN" sz="2800" b="0" strike="noStrike" spc="-1">
              <a:latin typeface="Arial"/>
            </a:endParaRPr>
          </a:p>
        </p:txBody>
      </p:sp>
      <p:sp>
        <p:nvSpPr>
          <p:cNvPr id="199" name="Connector: Elbow 30"/>
          <p:cNvSpPr/>
          <p:nvPr/>
        </p:nvSpPr>
        <p:spPr>
          <a:xfrm rot="10800000" flipV="1">
            <a:off x="3861000" y="1848960"/>
            <a:ext cx="1413000" cy="1117080"/>
          </a:xfrm>
          <a:prstGeom prst="bentConnector2">
            <a:avLst/>
          </a:prstGeom>
          <a:noFill/>
          <a:ln>
            <a:solidFill>
              <a:srgbClr val="DE9C3C"/>
            </a:solidFill>
            <a:round/>
            <a:tailEnd type="triangle" w="med" len="med"/>
          </a:ln>
          <a:effectLst>
            <a:outerShdw blurRad="50760" dist="38160" dir="5400000" sy="96000" rotWithShape="0">
              <a:srgbClr val="000000">
                <a:alpha val="54000"/>
              </a:srgbClr>
            </a:outerShdw>
          </a:effectLst>
        </p:spPr>
        <p:style>
          <a:lnRef idx="3">
            <a:schemeClr val="accent6"/>
          </a:lnRef>
          <a:fillRef idx="0">
            <a:schemeClr val="accent6"/>
          </a:fillRef>
          <a:effectRef idx="2">
            <a:schemeClr val="accent6"/>
          </a:effectRef>
          <a:fontRef idx="minor"/>
        </p:style>
      </p:sp>
      <p:sp>
        <p:nvSpPr>
          <p:cNvPr id="200" name="Connector: Elbow 41"/>
          <p:cNvSpPr/>
          <p:nvPr/>
        </p:nvSpPr>
        <p:spPr>
          <a:xfrm>
            <a:off x="5165640" y="3230280"/>
            <a:ext cx="270360" cy="1310400"/>
          </a:xfrm>
          <a:prstGeom prst="bentConnector3">
            <a:avLst>
              <a:gd name="adj1" fmla="val 184306"/>
            </a:avLst>
          </a:prstGeom>
          <a:noFill/>
          <a:ln>
            <a:solidFill>
              <a:srgbClr val="4A9CCC"/>
            </a:solidFill>
            <a:round/>
            <a:tailEnd type="triangle" w="med" len="med"/>
          </a:ln>
          <a:effectLst>
            <a:outerShdw blurRad="39960" dist="20160" dir="5400000" rotWithShape="0">
              <a:srgbClr val="000000">
                <a:alpha val="38000"/>
              </a:srgbClr>
            </a:outerShdw>
          </a:effectLst>
        </p:spPr>
        <p:style>
          <a:lnRef idx="2">
            <a:schemeClr val="accent3"/>
          </a:lnRef>
          <a:fillRef idx="0">
            <a:schemeClr val="accent3"/>
          </a:fillRef>
          <a:effectRef idx="1">
            <a:schemeClr val="accent3"/>
          </a:effectRef>
          <a:fontRef idx="minor"/>
        </p:style>
      </p:sp>
      <p:sp>
        <p:nvSpPr>
          <p:cNvPr id="201" name="Connector: Elbow 48"/>
          <p:cNvSpPr/>
          <p:nvPr/>
        </p:nvSpPr>
        <p:spPr>
          <a:xfrm rot="10800000">
            <a:off x="3834000" y="3594600"/>
            <a:ext cx="660240" cy="986760"/>
          </a:xfrm>
          <a:prstGeom prst="bentConnector2">
            <a:avLst/>
          </a:prstGeom>
          <a:noFill/>
          <a:ln>
            <a:solidFill>
              <a:srgbClr val="4A9CCC"/>
            </a:solidFill>
            <a:round/>
            <a:tailEnd type="triangle" w="med" len="med"/>
          </a:ln>
          <a:effectLst>
            <a:outerShdw blurRad="39960" dist="20160" dir="5400000" rotWithShape="0">
              <a:srgbClr val="000000">
                <a:alpha val="38000"/>
              </a:srgbClr>
            </a:outerShdw>
          </a:effectLst>
        </p:spPr>
        <p:style>
          <a:lnRef idx="2">
            <a:schemeClr val="accent3"/>
          </a:lnRef>
          <a:fillRef idx="0">
            <a:schemeClr val="accent3"/>
          </a:fillRef>
          <a:effectRef idx="1">
            <a:schemeClr val="accent3"/>
          </a:effectRef>
          <a:fontRef idx="minor"/>
        </p:style>
      </p:sp>
      <p:sp>
        <p:nvSpPr>
          <p:cNvPr id="202" name="Connector: Elbow 54"/>
          <p:cNvSpPr/>
          <p:nvPr/>
        </p:nvSpPr>
        <p:spPr>
          <a:xfrm rot="10800000" flipV="1">
            <a:off x="1929240" y="3240720"/>
            <a:ext cx="592920" cy="917280"/>
          </a:xfrm>
          <a:prstGeom prst="bentConnector2">
            <a:avLst/>
          </a:prstGeom>
          <a:noFill/>
          <a:ln>
            <a:solidFill>
              <a:srgbClr val="4A9CCC"/>
            </a:solidFill>
            <a:round/>
            <a:tailEnd type="triangle" w="med" len="med"/>
          </a:ln>
          <a:effectLst>
            <a:outerShdw blurRad="39960" dist="20160" dir="5400000" rotWithShape="0">
              <a:srgbClr val="000000">
                <a:alpha val="38000"/>
              </a:srgbClr>
            </a:outerShdw>
          </a:effectLst>
        </p:spPr>
        <p:style>
          <a:lnRef idx="2">
            <a:schemeClr val="accent3"/>
          </a:lnRef>
          <a:fillRef idx="0">
            <a:schemeClr val="accent3"/>
          </a:fillRef>
          <a:effectRef idx="1">
            <a:schemeClr val="accent3"/>
          </a:effectRef>
          <a:fontRef idx="minor"/>
        </p:style>
      </p:sp>
      <p:sp>
        <p:nvSpPr>
          <p:cNvPr id="203" name="Straight Arrow Connector 56"/>
          <p:cNvSpPr/>
          <p:nvPr/>
        </p:nvSpPr>
        <p:spPr>
          <a:xfrm>
            <a:off x="2082960" y="5020200"/>
            <a:ext cx="360" cy="870840"/>
          </a:xfrm>
          <a:custGeom>
            <a:avLst/>
            <a:gdLst/>
            <a:ahLst/>
            <a:cxnLst/>
            <a:rect l="l" t="t" r="r" b="b"/>
            <a:pathLst>
              <a:path w="21600" h="21600">
                <a:moveTo>
                  <a:pt x="0" y="0"/>
                </a:moveTo>
                <a:lnTo>
                  <a:pt x="21600" y="21600"/>
                </a:lnTo>
              </a:path>
            </a:pathLst>
          </a:custGeom>
          <a:noFill/>
          <a:ln>
            <a:solidFill>
              <a:srgbClr val="4A9CCC"/>
            </a:solidFill>
            <a:round/>
            <a:tailEnd type="triangle" w="med" len="med"/>
          </a:ln>
          <a:effectLst>
            <a:outerShdw blurRad="39960" dist="20160" dir="5400000" rotWithShape="0">
              <a:srgbClr val="000000">
                <a:alpha val="38000"/>
              </a:srgbClr>
            </a:outerShdw>
          </a:effectLst>
        </p:spPr>
        <p:style>
          <a:lnRef idx="2">
            <a:schemeClr val="accent3"/>
          </a:lnRef>
          <a:fillRef idx="0">
            <a:schemeClr val="accent3"/>
          </a:fillRef>
          <a:effectRef idx="1">
            <a:schemeClr val="accent3"/>
          </a:effectRef>
          <a:fontRef idx="minor"/>
        </p:style>
      </p:sp>
      <p:sp>
        <p:nvSpPr>
          <p:cNvPr id="204" name="Straight Arrow Connector 68"/>
          <p:cNvSpPr/>
          <p:nvPr/>
        </p:nvSpPr>
        <p:spPr>
          <a:xfrm>
            <a:off x="2587680" y="4873320"/>
            <a:ext cx="1870560" cy="1237680"/>
          </a:xfrm>
          <a:custGeom>
            <a:avLst/>
            <a:gdLst/>
            <a:ahLst/>
            <a:cxnLst/>
            <a:rect l="l" t="t" r="r" b="b"/>
            <a:pathLst>
              <a:path w="21600" h="21600">
                <a:moveTo>
                  <a:pt x="0" y="0"/>
                </a:moveTo>
                <a:lnTo>
                  <a:pt x="21600" y="21600"/>
                </a:lnTo>
              </a:path>
            </a:pathLst>
          </a:custGeom>
          <a:noFill/>
          <a:ln>
            <a:solidFill>
              <a:srgbClr val="4A9CCC"/>
            </a:solidFill>
            <a:round/>
            <a:tailEnd type="triangle" w="med" len="med"/>
          </a:ln>
          <a:effectLst>
            <a:outerShdw blurRad="39960" dist="20160" dir="5400000" rotWithShape="0">
              <a:srgbClr val="000000">
                <a:alpha val="38000"/>
              </a:srgbClr>
            </a:outerShdw>
          </a:effectLst>
        </p:spPr>
        <p:style>
          <a:lnRef idx="2">
            <a:schemeClr val="accent3"/>
          </a:lnRef>
          <a:fillRef idx="0">
            <a:schemeClr val="accent3"/>
          </a:fillRef>
          <a:effectRef idx="1">
            <a:schemeClr val="accent3"/>
          </a:effectRef>
          <a:fontRef idx="minor"/>
        </p:style>
      </p:sp>
      <p:sp>
        <p:nvSpPr>
          <p:cNvPr id="205" name="Connector: Elbow 63"/>
          <p:cNvSpPr/>
          <p:nvPr/>
        </p:nvSpPr>
        <p:spPr>
          <a:xfrm flipV="1">
            <a:off x="6050520" y="4541760"/>
            <a:ext cx="2392200" cy="1637640"/>
          </a:xfrm>
          <a:prstGeom prst="bentConnector3">
            <a:avLst>
              <a:gd name="adj1" fmla="val 50000"/>
            </a:avLst>
          </a:prstGeom>
          <a:noFill/>
          <a:ln>
            <a:solidFill>
              <a:srgbClr val="DE9C3C"/>
            </a:solidFill>
            <a:round/>
            <a:tailEnd type="triangle" w="med" len="med"/>
          </a:ln>
          <a:effectLst>
            <a:outerShdw blurRad="50760" dist="38160" dir="5400000" sy="96000" rotWithShape="0">
              <a:srgbClr val="000000">
                <a:alpha val="54000"/>
              </a:srgbClr>
            </a:outerShdw>
          </a:effectLst>
        </p:spPr>
        <p:style>
          <a:lnRef idx="3">
            <a:schemeClr val="accent6"/>
          </a:lnRef>
          <a:fillRef idx="0">
            <a:schemeClr val="accent6"/>
          </a:fillRef>
          <a:effectRef idx="2">
            <a:schemeClr val="accent6"/>
          </a:effectRef>
          <a:fontRef idx="minor"/>
        </p:style>
      </p:sp>
      <p:sp>
        <p:nvSpPr>
          <p:cNvPr id="206" name="Straight Arrow Connector 72"/>
          <p:cNvSpPr/>
          <p:nvPr/>
        </p:nvSpPr>
        <p:spPr>
          <a:xfrm>
            <a:off x="9957240" y="4818240"/>
            <a:ext cx="6480" cy="774000"/>
          </a:xfrm>
          <a:custGeom>
            <a:avLst/>
            <a:gdLst/>
            <a:ahLst/>
            <a:cxnLst/>
            <a:rect l="l" t="t" r="r" b="b"/>
            <a:pathLst>
              <a:path w="21600" h="21600">
                <a:moveTo>
                  <a:pt x="0" y="0"/>
                </a:moveTo>
                <a:lnTo>
                  <a:pt x="21600" y="21600"/>
                </a:lnTo>
              </a:path>
            </a:pathLst>
          </a:custGeom>
          <a:noFill/>
          <a:ln>
            <a:noFill/>
          </a:ln>
          <a:effectLst>
            <a:outerShdw blurRad="150120" dist="250081" dir="8461089"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accent6"/>
          </a:lnRef>
          <a:fillRef idx="0">
            <a:schemeClr val="accent6"/>
          </a:fillRef>
          <a:effectRef idx="2">
            <a:schemeClr val="accent6"/>
          </a:effectRef>
          <a:fontRef idx="minor"/>
        </p:style>
      </p:sp>
      <p:sp>
        <p:nvSpPr>
          <p:cNvPr id="207" name="Connector: Elbow 36"/>
          <p:cNvSpPr/>
          <p:nvPr/>
        </p:nvSpPr>
        <p:spPr>
          <a:xfrm rot="16200000" flipH="1">
            <a:off x="9547200" y="5212440"/>
            <a:ext cx="826200" cy="6480"/>
          </a:xfrm>
          <a:prstGeom prst="bentConnector3">
            <a:avLst>
              <a:gd name="adj1" fmla="val 95715"/>
            </a:avLst>
          </a:prstGeom>
          <a:noFill/>
          <a:ln>
            <a:solidFill>
              <a:srgbClr val="DE9C3C"/>
            </a:solidFill>
            <a:round/>
            <a:tailEnd type="triangle" w="med" len="med"/>
          </a:ln>
          <a:effectLst>
            <a:outerShdw blurRad="50760" dist="38160" dir="5400000" sy="96000" rotWithShape="0">
              <a:srgbClr val="000000">
                <a:alpha val="54000"/>
              </a:srgbClr>
            </a:outerShdw>
          </a:effectLst>
        </p:spPr>
        <p:style>
          <a:lnRef idx="3">
            <a:schemeClr val="accent6"/>
          </a:lnRef>
          <a:fillRef idx="0">
            <a:schemeClr val="accent6"/>
          </a:fillRef>
          <a:effectRef idx="2">
            <a:schemeClr val="accent6"/>
          </a:effectRef>
          <a:fontRef idx="minor"/>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icture 207"/>
          <p:cNvPicPr/>
          <p:nvPr/>
        </p:nvPicPr>
        <p:blipFill>
          <a:blip r:embed="rId2"/>
          <a:stretch/>
        </p:blipFill>
        <p:spPr>
          <a:xfrm rot="21241814">
            <a:off x="-18474" y="1278774"/>
            <a:ext cx="10298545" cy="4300451"/>
          </a:xfrm>
          <a:prstGeom prst="rect">
            <a:avLst/>
          </a:prstGeom>
          <a:solidFill>
            <a:schemeClr val="bg2"/>
          </a:solidFill>
          <a:ln w="9525" cap="flat" cmpd="sng" algn="ctr">
            <a:noFill/>
            <a:prstDash val="solid"/>
            <a:round/>
            <a:headEnd type="none" w="med" len="med"/>
            <a:tailEnd type="none" w="med" len="me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0">
            <a:scrgbClr r="0" g="0" b="0"/>
          </a:lnRef>
          <a:fillRef idx="0">
            <a:scrgbClr r="0" g="0" b="0"/>
          </a:fillRef>
          <a:effectRef idx="0">
            <a:scrgbClr r="0" g="0" b="0"/>
          </a:effectRef>
          <a:fontRef idx="minor">
            <a:schemeClr val="accent1"/>
          </a:fontRef>
        </p:style>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1612</TotalTime>
  <Words>1688</Words>
  <Application>Microsoft Office PowerPoint</Application>
  <PresentationFormat>Widescreen</PresentationFormat>
  <Paragraphs>195</Paragraphs>
  <Slides>26</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26</vt:i4>
      </vt:variant>
    </vt:vector>
  </HeadingPairs>
  <TitlesOfParts>
    <vt:vector size="39" baseType="lpstr">
      <vt:lpstr>Arial</vt:lpstr>
      <vt:lpstr>Bookman Old Style</vt:lpstr>
      <vt:lpstr>Google Sans</vt:lpstr>
      <vt:lpstr>Open Sans</vt:lpstr>
      <vt:lpstr>Roboto</vt:lpstr>
      <vt:lpstr>Rockwell</vt:lpstr>
      <vt:lpstr>Symbol</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dc:title>
  <dc:subject/>
  <dc:creator>Rajib Prasad</dc:creator>
  <dc:description/>
  <cp:lastModifiedBy>Rajib Prasad</cp:lastModifiedBy>
  <cp:revision>43</cp:revision>
  <dcterms:created xsi:type="dcterms:W3CDTF">2021-08-16T13:51:34Z</dcterms:created>
  <dcterms:modified xsi:type="dcterms:W3CDTF">2021-08-27T11:22:09Z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25</vt:i4>
  </property>
</Properties>
</file>